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84"/>
  </p:notesMasterIdLst>
  <p:sldIdLst>
    <p:sldId id="402" r:id="rId2"/>
    <p:sldId id="352" r:id="rId3"/>
    <p:sldId id="499" r:id="rId4"/>
    <p:sldId id="319" r:id="rId5"/>
    <p:sldId id="466" r:id="rId6"/>
    <p:sldId id="505" r:id="rId7"/>
    <p:sldId id="504" r:id="rId8"/>
    <p:sldId id="506" r:id="rId9"/>
    <p:sldId id="507" r:id="rId10"/>
    <p:sldId id="508" r:id="rId11"/>
    <p:sldId id="509" r:id="rId12"/>
    <p:sldId id="324" r:id="rId13"/>
    <p:sldId id="257" r:id="rId14"/>
    <p:sldId id="382" r:id="rId15"/>
    <p:sldId id="383" r:id="rId16"/>
    <p:sldId id="544" r:id="rId17"/>
    <p:sldId id="545" r:id="rId18"/>
    <p:sldId id="262" r:id="rId19"/>
    <p:sldId id="380" r:id="rId20"/>
    <p:sldId id="258" r:id="rId21"/>
    <p:sldId id="272" r:id="rId22"/>
    <p:sldId id="540" r:id="rId23"/>
    <p:sldId id="541" r:id="rId24"/>
    <p:sldId id="542" r:id="rId25"/>
    <p:sldId id="531" r:id="rId26"/>
    <p:sldId id="546" r:id="rId27"/>
    <p:sldId id="543" r:id="rId28"/>
    <p:sldId id="532" r:id="rId29"/>
    <p:sldId id="527" r:id="rId30"/>
    <p:sldId id="422" r:id="rId31"/>
    <p:sldId id="511" r:id="rId32"/>
    <p:sldId id="448" r:id="rId33"/>
    <p:sldId id="529" r:id="rId34"/>
    <p:sldId id="534" r:id="rId35"/>
    <p:sldId id="528" r:id="rId36"/>
    <p:sldId id="452" r:id="rId37"/>
    <p:sldId id="339" r:id="rId38"/>
    <p:sldId id="533" r:id="rId39"/>
    <p:sldId id="547" r:id="rId40"/>
    <p:sldId id="351" r:id="rId41"/>
    <p:sldId id="537" r:id="rId42"/>
    <p:sldId id="548" r:id="rId43"/>
    <p:sldId id="538" r:id="rId44"/>
    <p:sldId id="539" r:id="rId45"/>
    <p:sldId id="434" r:id="rId46"/>
    <p:sldId id="535" r:id="rId47"/>
    <p:sldId id="393" r:id="rId48"/>
    <p:sldId id="549" r:id="rId49"/>
    <p:sldId id="364" r:id="rId50"/>
    <p:sldId id="530" r:id="rId51"/>
    <p:sldId id="536" r:id="rId52"/>
    <p:sldId id="350" r:id="rId53"/>
    <p:sldId id="354" r:id="rId54"/>
    <p:sldId id="340" r:id="rId55"/>
    <p:sldId id="471" r:id="rId56"/>
    <p:sldId id="487" r:id="rId57"/>
    <p:sldId id="488" r:id="rId58"/>
    <p:sldId id="489" r:id="rId59"/>
    <p:sldId id="490" r:id="rId60"/>
    <p:sldId id="492" r:id="rId61"/>
    <p:sldId id="491" r:id="rId62"/>
    <p:sldId id="493" r:id="rId63"/>
    <p:sldId id="494" r:id="rId64"/>
    <p:sldId id="333" r:id="rId65"/>
    <p:sldId id="476" r:id="rId66"/>
    <p:sldId id="495" r:id="rId67"/>
    <p:sldId id="496" r:id="rId68"/>
    <p:sldId id="497" r:id="rId69"/>
    <p:sldId id="498" r:id="rId70"/>
    <p:sldId id="301" r:id="rId71"/>
    <p:sldId id="483" r:id="rId72"/>
    <p:sldId id="501" r:id="rId73"/>
    <p:sldId id="502" r:id="rId74"/>
    <p:sldId id="500" r:id="rId75"/>
    <p:sldId id="346" r:id="rId76"/>
    <p:sldId id="486" r:id="rId77"/>
    <p:sldId id="503" r:id="rId78"/>
    <p:sldId id="312" r:id="rId79"/>
    <p:sldId id="332" r:id="rId80"/>
    <p:sldId id="407" r:id="rId81"/>
    <p:sldId id="353" r:id="rId82"/>
    <p:sldId id="510" r:id="rId8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inleitung" id="{89D6D21E-D385-453F-94E6-CDE967A9F97F}">
          <p14:sldIdLst>
            <p14:sldId id="402"/>
            <p14:sldId id="352"/>
          </p14:sldIdLst>
        </p14:section>
        <p14:section name="Rückblick und Anmerkungen" id="{C479DA4E-3500-4EA9-9324-054C65AF34EF}">
          <p14:sldIdLst>
            <p14:sldId id="499"/>
          </p14:sldIdLst>
        </p14:section>
        <p14:section name="Elektromobilität - Laden" id="{F0D9B8D4-6C1F-48E8-892C-F8EA4C856846}">
          <p14:sldIdLst>
            <p14:sldId id="319"/>
            <p14:sldId id="466"/>
            <p14:sldId id="505"/>
            <p14:sldId id="504"/>
            <p14:sldId id="506"/>
            <p14:sldId id="507"/>
            <p14:sldId id="508"/>
            <p14:sldId id="509"/>
          </p14:sldIdLst>
        </p14:section>
        <p14:section name="Warum betreiben wir Astronomie" id="{65166838-EA62-4483-9699-20D33B35B871}">
          <p14:sldIdLst>
            <p14:sldId id="324"/>
            <p14:sldId id="257"/>
            <p14:sldId id="382"/>
            <p14:sldId id="383"/>
            <p14:sldId id="544"/>
            <p14:sldId id="545"/>
            <p14:sldId id="262"/>
            <p14:sldId id="380"/>
            <p14:sldId id="258"/>
            <p14:sldId id="272"/>
            <p14:sldId id="540"/>
            <p14:sldId id="541"/>
            <p14:sldId id="542"/>
            <p14:sldId id="531"/>
            <p14:sldId id="546"/>
            <p14:sldId id="543"/>
            <p14:sldId id="532"/>
            <p14:sldId id="527"/>
            <p14:sldId id="422"/>
            <p14:sldId id="511"/>
            <p14:sldId id="448"/>
            <p14:sldId id="529"/>
            <p14:sldId id="534"/>
            <p14:sldId id="528"/>
            <p14:sldId id="452"/>
            <p14:sldId id="339"/>
            <p14:sldId id="533"/>
            <p14:sldId id="547"/>
            <p14:sldId id="351"/>
            <p14:sldId id="537"/>
            <p14:sldId id="548"/>
            <p14:sldId id="538"/>
            <p14:sldId id="539"/>
            <p14:sldId id="434"/>
            <p14:sldId id="535"/>
            <p14:sldId id="393"/>
            <p14:sldId id="549"/>
            <p14:sldId id="364"/>
            <p14:sldId id="530"/>
            <p14:sldId id="536"/>
            <p14:sldId id="350"/>
          </p14:sldIdLst>
        </p14:section>
        <p14:section name="PAUSE" id="{1B681C45-8921-4876-91DD-37FE20D1202C}">
          <p14:sldIdLst>
            <p14:sldId id="354"/>
          </p14:sldIdLst>
        </p14:section>
        <p14:section name="Kryptowährungen" id="{D08B7B89-89E3-475C-A457-69BCE9EB59C7}">
          <p14:sldIdLst>
            <p14:sldId id="340"/>
            <p14:sldId id="471"/>
            <p14:sldId id="487"/>
            <p14:sldId id="488"/>
            <p14:sldId id="489"/>
            <p14:sldId id="490"/>
            <p14:sldId id="492"/>
            <p14:sldId id="491"/>
            <p14:sldId id="493"/>
            <p14:sldId id="494"/>
          </p14:sldIdLst>
        </p14:section>
        <p14:section name="Wie kriegen wir mehr Kinder" id="{97136F9D-CA91-46B2-9941-74DD96499BD2}">
          <p14:sldIdLst>
            <p14:sldId id="333"/>
            <p14:sldId id="476"/>
            <p14:sldId id="495"/>
            <p14:sldId id="496"/>
            <p14:sldId id="497"/>
            <p14:sldId id="498"/>
          </p14:sldIdLst>
        </p14:section>
        <p14:section name="Der Weisse Hai" id="{A7D2CF45-99B5-4606-91E8-F46B6BAC61CB}">
          <p14:sldIdLst>
            <p14:sldId id="301"/>
            <p14:sldId id="483"/>
            <p14:sldId id="501"/>
            <p14:sldId id="502"/>
            <p14:sldId id="500"/>
          </p14:sldIdLst>
        </p14:section>
        <p14:section name="Kurznachrichten" id="{30F54FD5-3C0E-4E3B-A9E8-EC51F037ADED}">
          <p14:sldIdLst>
            <p14:sldId id="346"/>
            <p14:sldId id="486"/>
            <p14:sldId id="503"/>
          </p14:sldIdLst>
        </p14:section>
        <p14:section name="Quellen" id="{D41EE365-16F0-4F78-A09E-FC1F53C07E53}">
          <p14:sldIdLst>
            <p14:sldId id="312"/>
            <p14:sldId id="332"/>
          </p14:sldIdLst>
        </p14:section>
        <p14:section name="Hausmeisterliches" id="{304CD7B7-5C7A-491C-AB81-2C81378AD7E7}">
          <p14:sldIdLst>
            <p14:sldId id="407"/>
            <p14:sldId id="353"/>
            <p14:sldId id="51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00"/>
    <a:srgbClr val="000000"/>
    <a:srgbClr val="33CC33"/>
    <a:srgbClr val="F8F8F8"/>
    <a:srgbClr val="92D050"/>
    <a:srgbClr val="FF3300"/>
    <a:srgbClr val="FFFF00"/>
    <a:srgbClr val="64B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9" autoAdjust="0"/>
    <p:restoredTop sz="89539" autoAdjust="0"/>
  </p:normalViewPr>
  <p:slideViewPr>
    <p:cSldViewPr snapToGrid="0">
      <p:cViewPr>
        <p:scale>
          <a:sx n="75" d="100"/>
          <a:sy n="75" d="100"/>
        </p:scale>
        <p:origin x="2227" y="16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51C31-A0E0-41BB-A952-CED504C0FD2A}" type="datetimeFigureOut">
              <a:rPr lang="de-CH" smtClean="0"/>
              <a:t>29.08.2025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DE8BD-C77B-44CD-AD6A-748213750AF2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79932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lienbildplatzhalter 1">
            <a:extLst>
              <a:ext uri="{FF2B5EF4-FFF2-40B4-BE49-F238E27FC236}">
                <a16:creationId xmlns:a16="http://schemas.microsoft.com/office/drawing/2014/main" id="{457C41F6-3F4F-7890-19AD-A1EDC16542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izenplatzhalter 2">
            <a:extLst>
              <a:ext uri="{FF2B5EF4-FFF2-40B4-BE49-F238E27FC236}">
                <a16:creationId xmlns:a16="http://schemas.microsoft.com/office/drawing/2014/main" id="{1E539F73-DF61-7DA3-ABB5-F75E41C1E9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LI" altLang="de-DE"/>
          </a:p>
        </p:txBody>
      </p:sp>
      <p:sp>
        <p:nvSpPr>
          <p:cNvPr id="8196" name="Foliennummernplatzhalter 3">
            <a:extLst>
              <a:ext uri="{FF2B5EF4-FFF2-40B4-BE49-F238E27FC236}">
                <a16:creationId xmlns:a16="http://schemas.microsoft.com/office/drawing/2014/main" id="{31902198-F3C7-73EE-0AAE-6F1842171A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A1658D-C726-4C34-B948-11ABF211704E}" type="slidenum">
              <a:rPr lang="de-CH" altLang="de-DE" smtClean="0"/>
              <a:pPr/>
              <a:t>16</a:t>
            </a:fld>
            <a:endParaRPr lang="de-CH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DE8BD-C77B-44CD-AD6A-748213750AF2}" type="slidenum">
              <a:rPr lang="de-CH" smtClean="0"/>
              <a:t>70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50952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DE8BD-C77B-44CD-AD6A-748213750AF2}" type="slidenum">
              <a:rPr lang="de-CH" smtClean="0"/>
              <a:t>72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05680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DE8BD-C77B-44CD-AD6A-748213750AF2}" type="slidenum">
              <a:rPr lang="de-CH" smtClean="0"/>
              <a:t>75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19445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lienbildplatzhalter 1">
            <a:extLst>
              <a:ext uri="{FF2B5EF4-FFF2-40B4-BE49-F238E27FC236}">
                <a16:creationId xmlns:a16="http://schemas.microsoft.com/office/drawing/2014/main" id="{950934D1-6281-A154-19A6-FA8FCCDBF1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izenplatzhalter 2">
            <a:extLst>
              <a:ext uri="{FF2B5EF4-FFF2-40B4-BE49-F238E27FC236}">
                <a16:creationId xmlns:a16="http://schemas.microsoft.com/office/drawing/2014/main" id="{181C2AC3-9B87-1EE8-653C-3EAF807F9B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LI" altLang="de-DE"/>
              <a:t>300 nm – 450 nm – 606 nm – 814 nm / 342 Fotos 3000 Galaxien</a:t>
            </a:r>
          </a:p>
        </p:txBody>
      </p:sp>
      <p:sp>
        <p:nvSpPr>
          <p:cNvPr id="11268" name="Foliennummernplatzhalter 3">
            <a:extLst>
              <a:ext uri="{FF2B5EF4-FFF2-40B4-BE49-F238E27FC236}">
                <a16:creationId xmlns:a16="http://schemas.microsoft.com/office/drawing/2014/main" id="{5AAF5C92-7A5A-1E93-8087-634319316D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EBF96C-08F4-46C8-A5CA-399A1F107784}" type="slidenum">
              <a:rPr lang="de-CH" altLang="de-DE" smtClean="0"/>
              <a:pPr/>
              <a:t>18</a:t>
            </a:fld>
            <a:endParaRPr lang="de-CH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>
            <a:extLst>
              <a:ext uri="{FF2B5EF4-FFF2-40B4-BE49-F238E27FC236}">
                <a16:creationId xmlns:a16="http://schemas.microsoft.com/office/drawing/2014/main" id="{119BD3B8-839C-A98E-7FD7-505A23AA27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/>
        </p:spPr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EC4EA31B-B8E6-53D8-B20B-1AE3038F6C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id="{51074CAE-BAA6-2C61-5336-CEB74A7B18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/>
        </p:spPr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DEA8AEC9-233C-7FAA-6BE8-62BC50873D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bildplatzhalter 1">
            <a:extLst>
              <a:ext uri="{FF2B5EF4-FFF2-40B4-BE49-F238E27FC236}">
                <a16:creationId xmlns:a16="http://schemas.microsoft.com/office/drawing/2014/main" id="{A813846E-9E0F-0F08-F411-BB529CA823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Notizenplatzhalter 2">
            <a:extLst>
              <a:ext uri="{FF2B5EF4-FFF2-40B4-BE49-F238E27FC236}">
                <a16:creationId xmlns:a16="http://schemas.microsoft.com/office/drawing/2014/main" id="{1228BD5B-663D-D250-205B-26122B3B46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LI" altLang="de-DE"/>
              <a:t>Spirograph - Falschfarbenbild</a:t>
            </a:r>
          </a:p>
        </p:txBody>
      </p:sp>
      <p:sp>
        <p:nvSpPr>
          <p:cNvPr id="38916" name="Foliennummernplatzhalter 3">
            <a:extLst>
              <a:ext uri="{FF2B5EF4-FFF2-40B4-BE49-F238E27FC236}">
                <a16:creationId xmlns:a16="http://schemas.microsoft.com/office/drawing/2014/main" id="{4A77C43C-1516-0D12-9564-1CE846E61F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604854C-A809-4849-8D36-C35CA9F18D15}" type="slidenum">
              <a:rPr lang="de-CH" altLang="de-DE" smtClean="0"/>
              <a:pPr/>
              <a:t>42</a:t>
            </a:fld>
            <a:endParaRPr lang="de-CH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DE8BD-C77B-44CD-AD6A-748213750AF2}" type="slidenum">
              <a:rPr lang="de-CH" smtClean="0"/>
              <a:t>54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34585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DE8BD-C77B-44CD-AD6A-748213750AF2}" type="slidenum">
              <a:rPr lang="de-CH" smtClean="0"/>
              <a:t>60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01913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DE8BD-C77B-44CD-AD6A-748213750AF2}" type="slidenum">
              <a:rPr lang="de-CH" smtClean="0"/>
              <a:t>64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86251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DE8BD-C77B-44CD-AD6A-748213750AF2}" type="slidenum">
              <a:rPr lang="de-CH" smtClean="0"/>
              <a:t>69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62672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32C74-82F4-2A29-889B-EF23CEE6A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1122363"/>
            <a:ext cx="6211185" cy="230524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CADD6-278F-604C-8A38-BBBAFC675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2" y="3549048"/>
            <a:ext cx="5029198" cy="195627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AA7B3-5D3B-D493-8F6F-1FEBB857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09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4769-9A55-AF9B-4CE4-DFA07E71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edit</a:t>
            </a:r>
            <a:r>
              <a:rPr lang="de-CH" noProof="0" dirty="0"/>
              <a:t>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45D9E-DBB4-B890-88D5-B4C03599E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CH" noProof="0"/>
              <a:t>Click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edit</a:t>
            </a:r>
            <a:r>
              <a:rPr lang="de-CH" noProof="0" dirty="0"/>
              <a:t> Master </a:t>
            </a:r>
            <a:r>
              <a:rPr lang="de-CH" noProof="0" dirty="0" err="1"/>
              <a:t>text</a:t>
            </a:r>
            <a:r>
              <a:rPr lang="de-CH" noProof="0" dirty="0"/>
              <a:t> </a:t>
            </a:r>
            <a:r>
              <a:rPr lang="de-CH" noProof="0" dirty="0" err="1"/>
              <a:t>styles</a:t>
            </a:r>
            <a:endParaRPr lang="de-CH" noProof="0" dirty="0"/>
          </a:p>
          <a:p>
            <a:pPr lvl="1"/>
            <a:r>
              <a:rPr lang="de-CH" noProof="0" dirty="0"/>
              <a:t>Second </a:t>
            </a:r>
            <a:r>
              <a:rPr lang="de-CH" noProof="0" dirty="0" err="1"/>
              <a:t>level</a:t>
            </a:r>
            <a:endParaRPr lang="de-CH" noProof="0" dirty="0"/>
          </a:p>
          <a:p>
            <a:pPr lvl="2"/>
            <a:r>
              <a:rPr lang="de-CH" noProof="0" dirty="0"/>
              <a:t>Third </a:t>
            </a:r>
            <a:r>
              <a:rPr lang="de-CH" noProof="0" dirty="0" err="1"/>
              <a:t>level</a:t>
            </a:r>
            <a:endParaRPr lang="de-CH" noProof="0" dirty="0"/>
          </a:p>
          <a:p>
            <a:pPr lvl="3"/>
            <a:r>
              <a:rPr lang="de-CH" noProof="0" dirty="0" err="1"/>
              <a:t>Fourth</a:t>
            </a:r>
            <a:r>
              <a:rPr lang="de-CH" noProof="0" dirty="0"/>
              <a:t> </a:t>
            </a:r>
            <a:r>
              <a:rPr lang="de-CH" noProof="0" dirty="0" err="1"/>
              <a:t>level</a:t>
            </a:r>
            <a:endParaRPr lang="de-CH" noProof="0" dirty="0"/>
          </a:p>
          <a:p>
            <a:pPr lvl="4"/>
            <a:r>
              <a:rPr lang="de-CH" noProof="0" dirty="0" err="1"/>
              <a:t>Fifth</a:t>
            </a:r>
            <a:r>
              <a:rPr lang="de-CH" noProof="0" dirty="0"/>
              <a:t> </a:t>
            </a:r>
            <a:r>
              <a:rPr lang="de-CH" noProof="0" dirty="0" err="1"/>
              <a:t>level</a:t>
            </a:r>
            <a:endParaRPr lang="de-CH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5B159A-FA13-9DE0-39D3-E56BCC1D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40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3410AE4-7FC7-589E-B6D3-0DA7B5FC5CE3}"/>
              </a:ext>
            </a:extLst>
          </p:cNvPr>
          <p:cNvSpPr/>
          <p:nvPr/>
        </p:nvSpPr>
        <p:spPr>
          <a:xfrm flipH="1" flipV="1">
            <a:off x="0" y="0"/>
            <a:ext cx="2923855" cy="1479128"/>
          </a:xfrm>
          <a:custGeom>
            <a:avLst/>
            <a:gdLst>
              <a:gd name="connsiteX0" fmla="*/ 2923855 w 2923855"/>
              <a:gd name="connsiteY0" fmla="*/ 1479128 h 1479128"/>
              <a:gd name="connsiteX1" fmla="*/ 0 w 2923855"/>
              <a:gd name="connsiteY1" fmla="*/ 1479128 h 1479128"/>
              <a:gd name="connsiteX2" fmla="*/ 1368245 w 2923855"/>
              <a:gd name="connsiteY2" fmla="*/ 405504 h 1479128"/>
              <a:gd name="connsiteX3" fmla="*/ 1410727 w 2923855"/>
              <a:gd name="connsiteY3" fmla="*/ 373857 h 1479128"/>
              <a:gd name="connsiteX4" fmla="*/ 2503486 w 2923855"/>
              <a:gd name="connsiteY4" fmla="*/ 1756 h 1479128"/>
              <a:gd name="connsiteX5" fmla="*/ 2622568 w 2923855"/>
              <a:gd name="connsiteY5" fmla="*/ 284 h 1479128"/>
              <a:gd name="connsiteX6" fmla="*/ 2785835 w 2923855"/>
              <a:gd name="connsiteY6" fmla="*/ 9494 h 1479128"/>
              <a:gd name="connsiteX7" fmla="*/ 2923855 w 2923855"/>
              <a:gd name="connsiteY7" fmla="*/ 28352 h 147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3855" h="1479128">
                <a:moveTo>
                  <a:pt x="2923855" y="1479128"/>
                </a:moveTo>
                <a:lnTo>
                  <a:pt x="0" y="1479128"/>
                </a:lnTo>
                <a:lnTo>
                  <a:pt x="1368245" y="405504"/>
                </a:lnTo>
                <a:lnTo>
                  <a:pt x="1410727" y="373857"/>
                </a:lnTo>
                <a:cubicBezTo>
                  <a:pt x="1742357" y="139664"/>
                  <a:pt x="2122368" y="17528"/>
                  <a:pt x="2503486" y="1756"/>
                </a:cubicBezTo>
                <a:cubicBezTo>
                  <a:pt x="2543187" y="114"/>
                  <a:pt x="2582898" y="-375"/>
                  <a:pt x="2622568" y="284"/>
                </a:cubicBezTo>
                <a:cubicBezTo>
                  <a:pt x="2677115" y="1190"/>
                  <a:pt x="2731584" y="4266"/>
                  <a:pt x="2785835" y="9494"/>
                </a:cubicBezTo>
                <a:lnTo>
                  <a:pt x="2923855" y="28352"/>
                </a:lnTo>
                <a:close/>
              </a:path>
            </a:pathLst>
          </a:custGeom>
          <a:gradFill>
            <a:gsLst>
              <a:gs pos="33000">
                <a:schemeClr val="bg2"/>
              </a:gs>
              <a:gs pos="100000">
                <a:srgbClr val="92D05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81CBD-08D9-3C9A-7620-24F2D640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09738"/>
            <a:ext cx="6455434" cy="29812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5AE2B-1716-CEEC-73F8-E81F59192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4759252"/>
            <a:ext cx="5397260" cy="95574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DCEDA8-9746-60E2-22D5-CC2F7996F9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432" y="4804672"/>
            <a:ext cx="2653508" cy="365125"/>
          </a:xfrm>
          <a:prstGeom prst="rect">
            <a:avLst/>
          </a:prstGeom>
        </p:spPr>
        <p:txBody>
          <a:bodyPr/>
          <a:lstStyle/>
          <a:p>
            <a:fld id="{D6D27117-960A-4425-9034-E4701464B4F3}" type="datetime1">
              <a:rPr lang="en-US" smtClean="0"/>
              <a:t>8/29/2025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0C1468B-0B78-6F06-9898-52A5D5A51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27802" y="6390008"/>
            <a:ext cx="288568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KoMi Event – Künstliche Intelligenz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6BF6AA8-D431-58D7-6FFA-B45F219F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8FD5A35-F08B-B931-1328-643245FAE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rgbClr val="92D050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19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84D0-7460-7B08-F1EE-96EABE40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61" y="369737"/>
            <a:ext cx="11143753" cy="5367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B7F9-8ECB-7079-A11E-51D3903E2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8762" y="1089329"/>
            <a:ext cx="5347519" cy="52246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97161-CAF5-CA48-D814-7ACD43AB9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794" y="1089329"/>
            <a:ext cx="5322719" cy="52246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A03565A-AFD4-AF78-18C3-7355F2DF8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55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5A1BF-7BB3-F2E7-B6A6-AC8DA7192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71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AA52-60F3-40F2-673B-5848F4253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85353"/>
            <a:ext cx="5980112" cy="522863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167E8-C561-5A72-AED3-442F66DDE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810" y="1085353"/>
            <a:ext cx="4251215" cy="52286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0F67DA6-2A73-D253-E6D4-0F844DE15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DFD119BC-E653-87F5-D8FB-05114C856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42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-17463"/>
            <a:ext cx="10970684" cy="143351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LI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09601" y="1600201"/>
            <a:ext cx="5382684" cy="46005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LI"/>
          </a:p>
        </p:txBody>
      </p:sp>
      <p:sp>
        <p:nvSpPr>
          <p:cNvPr id="4" name="Onlinebild-Platzhalter 3"/>
          <p:cNvSpPr>
            <a:spLocks noGrp="1"/>
          </p:cNvSpPr>
          <p:nvPr>
            <p:ph type="clipArt" sz="half" idx="2"/>
          </p:nvPr>
        </p:nvSpPr>
        <p:spPr>
          <a:xfrm>
            <a:off x="6195484" y="1600201"/>
            <a:ext cx="5384800" cy="4600575"/>
          </a:xfrm>
        </p:spPr>
        <p:txBody>
          <a:bodyPr/>
          <a:lstStyle/>
          <a:p>
            <a:pPr lvl="0"/>
            <a:endParaRPr lang="de-LI" noProof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31E785A-DACF-AF76-5459-9A0B02146288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09601" y="6243638"/>
            <a:ext cx="2842684" cy="455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0F1C605-61EC-347B-32B6-F020AEC5FFD9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165601" y="6248401"/>
            <a:ext cx="3858684" cy="455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884DDC6-9A9C-28AD-587E-DF9FF2EB895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37601" y="6243638"/>
            <a:ext cx="2842684" cy="455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D374E-8E66-4798-9FC8-4645C33A0673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718064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1F4A25-A386-9574-775C-E5E5F9FC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10" y="369737"/>
            <a:ext cx="11163632" cy="5406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CH" noProof="0" dirty="0"/>
              <a:t>Click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edit</a:t>
            </a:r>
            <a:r>
              <a:rPr lang="de-CH" noProof="0" dirty="0"/>
              <a:t>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7885F-2B7B-74DB-9996-E0ACEBC9D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6098" y="1093305"/>
            <a:ext cx="11159803" cy="52206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CH" noProof="0" dirty="0"/>
              <a:t>Click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edit</a:t>
            </a:r>
            <a:r>
              <a:rPr lang="de-CH" noProof="0" dirty="0"/>
              <a:t> Master </a:t>
            </a:r>
            <a:r>
              <a:rPr lang="de-CH" noProof="0" dirty="0" err="1"/>
              <a:t>text</a:t>
            </a:r>
            <a:r>
              <a:rPr lang="de-CH" noProof="0" dirty="0"/>
              <a:t> </a:t>
            </a:r>
            <a:r>
              <a:rPr lang="de-CH" noProof="0" dirty="0" err="1"/>
              <a:t>styles</a:t>
            </a:r>
            <a:endParaRPr lang="de-CH" noProof="0" dirty="0"/>
          </a:p>
          <a:p>
            <a:pPr lvl="1"/>
            <a:r>
              <a:rPr lang="de-CH" noProof="0" dirty="0"/>
              <a:t>Second </a:t>
            </a:r>
            <a:r>
              <a:rPr lang="de-CH" noProof="0" dirty="0" err="1"/>
              <a:t>level</a:t>
            </a:r>
            <a:endParaRPr lang="de-CH" noProof="0" dirty="0"/>
          </a:p>
          <a:p>
            <a:pPr lvl="2"/>
            <a:r>
              <a:rPr lang="de-CH" noProof="0" dirty="0"/>
              <a:t>Third </a:t>
            </a:r>
            <a:r>
              <a:rPr lang="de-CH" noProof="0" dirty="0" err="1"/>
              <a:t>level</a:t>
            </a:r>
            <a:endParaRPr lang="de-CH" noProof="0" dirty="0"/>
          </a:p>
          <a:p>
            <a:pPr lvl="3"/>
            <a:r>
              <a:rPr lang="de-CH" noProof="0" dirty="0" err="1"/>
              <a:t>Fourth</a:t>
            </a:r>
            <a:r>
              <a:rPr lang="de-CH" noProof="0" dirty="0"/>
              <a:t> </a:t>
            </a:r>
            <a:r>
              <a:rPr lang="de-CH" noProof="0" dirty="0" err="1"/>
              <a:t>level</a:t>
            </a:r>
            <a:endParaRPr lang="de-CH" noProof="0" dirty="0"/>
          </a:p>
          <a:p>
            <a:pPr lvl="4"/>
            <a:r>
              <a:rPr lang="de-CH" noProof="0" dirty="0" err="1"/>
              <a:t>Fifth</a:t>
            </a:r>
            <a:r>
              <a:rPr lang="de-CH" noProof="0" dirty="0"/>
              <a:t> </a:t>
            </a:r>
            <a:r>
              <a:rPr lang="de-CH" noProof="0" dirty="0" err="1"/>
              <a:t>level</a:t>
            </a:r>
            <a:endParaRPr lang="de-CH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E04F0-DF9B-480B-CC46-BAE7A81FB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3488" y="6390008"/>
            <a:ext cx="473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>
                <a:solidFill>
                  <a:schemeClr val="tx1"/>
                </a:solidFill>
              </a:defRPr>
            </a:lvl1pPr>
          </a:lstStyle>
          <a:p>
            <a:fld id="{5A33CB2A-1702-4C1D-9CC4-8D472D39F19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silhouette of a person and person&#10;&#10;Description automatically generated">
            <a:extLst>
              <a:ext uri="{FF2B5EF4-FFF2-40B4-BE49-F238E27FC236}">
                <a16:creationId xmlns:a16="http://schemas.microsoft.com/office/drawing/2014/main" id="{7AFEF34E-105A-33A1-9E8C-194422EE781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5802" y="0"/>
            <a:ext cx="1056198" cy="9112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76B1B6-6E5B-A459-B03E-9B20CB46E043}"/>
              </a:ext>
            </a:extLst>
          </p:cNvPr>
          <p:cNvSpPr txBox="1"/>
          <p:nvPr userDrawn="1"/>
        </p:nvSpPr>
        <p:spPr>
          <a:xfrm>
            <a:off x="11169916" y="671434"/>
            <a:ext cx="1091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rgbClr val="92D050"/>
                </a:solidFill>
              </a:rPr>
              <a:t>KoMi</a:t>
            </a:r>
            <a:r>
              <a:rPr lang="en-US" sz="1200" b="1" dirty="0">
                <a:solidFill>
                  <a:srgbClr val="92D050"/>
                </a:solidFill>
              </a:rPr>
              <a:t> Soirée</a:t>
            </a:r>
            <a:endParaRPr lang="de-CH" sz="12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306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88" r:id="rId5"/>
    <p:sldLayoutId id="2147483689" r:id="rId6"/>
    <p:sldLayoutId id="2147483700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www.heise.de/ratgeber/Support-Ende-fuer-Windows-10-Das-Gratis-Upgrade-auf-Windows-11-9951291.html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7" Type="http://schemas.openxmlformats.org/officeDocument/2006/relationships/image" Target="../media/image81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7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ise.de/imgs/18/2/2/2/0/3/6/9/fab-1ac658edf11da207.jpe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g"/><Relationship Id="rId4" Type="http://schemas.openxmlformats.org/officeDocument/2006/relationships/image" Target="../media/image8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eise.de/hintergrund/Umgebaut-Bitcoin-und-andere-Kryptowaehrungen-Mining-kaufen-verstehen-4287086.html?seite=5" TargetMode="External"/><Relationship Id="rId3" Type="http://schemas.openxmlformats.org/officeDocument/2006/relationships/hyperlink" Target="https://www.nzz.ch/meinung/die-tiefe-geburtenrate-hat-einen-simplen-grund-kinder-sind-anstrengend-dagegen-hilft-nur-gelassenheit-ld.1886998" TargetMode="External"/><Relationship Id="rId7" Type="http://schemas.openxmlformats.org/officeDocument/2006/relationships/hyperlink" Target="https://www.nzz.ch/wirtschaft/karrierekiller-kinder-neue-analyse-des-bundesrats-zeigt-wie-stark-nachwuchs-die-lohnentwicklung-bei-muettern-bremst-ld.1899706" TargetMode="External"/><Relationship Id="rId12" Type="http://schemas.openxmlformats.org/officeDocument/2006/relationships/hyperlink" Target="https://www.nzz.ch/nzz-am-sonntag/report-und-debatte/zu-wenig-geburten-wieso-es-der-politik-nicht-gelingt-lust-auf-kinder-zu-machen-ld.1888301" TargetMode="External"/><Relationship Id="rId2" Type="http://schemas.openxmlformats.org/officeDocument/2006/relationships/hyperlink" Target="https://www.nzz.ch/finanzen/zwei-kinder-sind-das-schweizer-familienideal-doch-babys-bedeuten-enorme-kosten-frauen-wollen-sie-nicht-mehr-alleine-tragen-ld.1890672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nzz.ch/nzz-am-sonntag/report-und-debatte/singles-sind-weder-egoistisch-noch-schuld-an-der-sinkenden-geburtenrate-ld.1896615" TargetMode="External"/><Relationship Id="rId11" Type="http://schemas.openxmlformats.org/officeDocument/2006/relationships/hyperlink" Target="https://www.heise.de/hintergrund/Was-Sie-ueber-Kryptowaehrungen-wissen-muessen-6035312.html?seite=all" TargetMode="External"/><Relationship Id="rId5" Type="http://schemas.openxmlformats.org/officeDocument/2006/relationships/hyperlink" Target="https://www.nzz.ch/international/jedes-baby-zaehlt-suedkoreas-kampf-gegen-das-aussterben-ld.1889531" TargetMode="External"/><Relationship Id="rId10" Type="http://schemas.openxmlformats.org/officeDocument/2006/relationships/hyperlink" Target="https://www.heise.de/hintergrund/So-funktioniert-die-Kryptowaehrung-Bitcoin-3742304.html?seite=all" TargetMode="External"/><Relationship Id="rId4" Type="http://schemas.openxmlformats.org/officeDocument/2006/relationships/hyperlink" Target="https://www.nzz.ch/pro/europas-bevoelkerungsrueckgang-warum-nur-einwanderung-hilft-ld.1891167" TargetMode="External"/><Relationship Id="rId9" Type="http://schemas.openxmlformats.org/officeDocument/2006/relationships/hyperlink" Target="https://www.heise.de/hintergrund/Umgebaut-Bitcoin-und-andere-Kryptowaehrungen-Mining-kaufen-verstehen-4287086.html?seite=5&amp;hg=1&amp;hgi=9&amp;hgf=false" TargetMode="Externa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eise.de/ratgeber/Wie-weit-Elektroautos-auf-der-Langstrecke-kommen-21-Modelle-im-Vergleich-10505199.html?seite=all" TargetMode="External"/><Relationship Id="rId3" Type="http://schemas.openxmlformats.org/officeDocument/2006/relationships/hyperlink" Target="https://www.heise.de/news/Neun-Volt-zum-Knabbern-Batterie-Geschmack-aus-der-Chipstuete-10530848.html" TargetMode="External"/><Relationship Id="rId7" Type="http://schemas.openxmlformats.org/officeDocument/2006/relationships/hyperlink" Target="https://www.adac.de/rund-ums-fahrzeug/elektromobilitaet/laden/elektroauto-reichweite-winter/" TargetMode="External"/><Relationship Id="rId2" Type="http://schemas.openxmlformats.org/officeDocument/2006/relationships/hyperlink" Target="https://www.nzz.ch/feuilleton/von-haien-hatte-steven-spielberg-keine-ahnung-er-aengstigte-sich-vor-dem-wasser-die-schauspieler-standen-kurz-vor-der-meuterei-und-doch-schrieb-jaws-filmgeschichte-ld.1889491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autohaus.de/nachrichten/autohersteller/durchschnittsverbrauch-autos-seit-jahren-kaum-sparsamer-3619950" TargetMode="External"/><Relationship Id="rId5" Type="http://schemas.openxmlformats.org/officeDocument/2006/relationships/hyperlink" Target="https://www.heise.de/hintergrund/Batterietechnik-bei-Porsche-Schnell-laden-langsam-altern-10355455.html?seite=all" TargetMode="External"/><Relationship Id="rId4" Type="http://schemas.openxmlformats.org/officeDocument/2006/relationships/hyperlink" Target="https://www.enbw.com/blog/elektromobilitaet/laden/grundwissen-was-ist-der-unterschied-zwischen-ac-und-dc-laden/" TargetMode="External"/><Relationship Id="rId9" Type="http://schemas.openxmlformats.org/officeDocument/2006/relationships/hyperlink" Target="https://www.adac.de/rund-ums-fahrzeug/elektromobilitaet/laden/ladestationen-europa/#karte-infos-zu-ladepunkten-in-europ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003B7-D567-27CB-A762-43C3F6D77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TODO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D7437-65A7-03ED-157B-9E61041CE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Hausmeisterliches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Mitbringsel</a:t>
            </a:r>
            <a:r>
              <a:rPr lang="en-US" dirty="0"/>
              <a:t> (</a:t>
            </a:r>
            <a:r>
              <a:rPr lang="en-US" dirty="0" err="1"/>
              <a:t>nur</a:t>
            </a:r>
            <a:r>
              <a:rPr lang="en-US" dirty="0"/>
              <a:t> </a:t>
            </a:r>
            <a:r>
              <a:rPr lang="en-US" dirty="0" err="1"/>
              <a:t>Getränke</a:t>
            </a:r>
            <a:r>
              <a:rPr lang="en-US" dirty="0"/>
              <a:t> - Zettel)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Fragen</a:t>
            </a:r>
            <a:r>
              <a:rPr lang="en-US" dirty="0"/>
              <a:t> </a:t>
            </a:r>
            <a:r>
              <a:rPr lang="en-US" dirty="0" err="1"/>
              <a:t>jederzeit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Vorschlag</a:t>
            </a:r>
            <a:r>
              <a:rPr lang="en-US" dirty="0"/>
              <a:t> </a:t>
            </a:r>
            <a:r>
              <a:rPr lang="en-US" dirty="0" err="1"/>
              <a:t>Diskussion</a:t>
            </a:r>
            <a:r>
              <a:rPr lang="en-US" dirty="0"/>
              <a:t> – </a:t>
            </a:r>
            <a:r>
              <a:rPr lang="en-US" dirty="0" err="1"/>
              <a:t>jederzeit</a:t>
            </a:r>
            <a:r>
              <a:rPr lang="en-US" dirty="0"/>
              <a:t> am Ende des </a:t>
            </a:r>
            <a:r>
              <a:rPr lang="en-US" dirty="0" err="1"/>
              <a:t>Vortrags</a:t>
            </a: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 err="1"/>
              <a:t>Vorbereitung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(opt) Feedback-Counter</a:t>
            </a:r>
          </a:p>
          <a:p>
            <a:pPr marL="285750" indent="-285750">
              <a:buFontTx/>
              <a:buChar char="-"/>
            </a:pPr>
            <a:r>
              <a:rPr lang="en-US" dirty="0"/>
              <a:t>(opt) Beamer-</a:t>
            </a:r>
            <a:r>
              <a:rPr lang="en-US" dirty="0" err="1"/>
              <a:t>Halterung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Feinjustage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F2B9A-54FA-0A40-3B38-E64C7D917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50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5326D-F135-9D2B-07C6-9CC4296BC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Tipps und Zukunft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8A356-B163-0F8A-3EC9-81F65D245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b="1" dirty="0"/>
              <a:t>Umgang mit Batterien</a:t>
            </a:r>
          </a:p>
          <a:p>
            <a:r>
              <a:rPr lang="de-CH" dirty="0"/>
              <a:t>Ladestand zwischen 20..80% halten</a:t>
            </a:r>
          </a:p>
          <a:p>
            <a:r>
              <a:rPr lang="de-CH" dirty="0"/>
              <a:t>Vorgewärmt lädt und entlädt schonender</a:t>
            </a:r>
          </a:p>
          <a:p>
            <a:r>
              <a:rPr lang="de-CH" dirty="0"/>
              <a:t>Lebensdauer z.B. bei Porsche inzwischen bei 15 Jahren</a:t>
            </a:r>
          </a:p>
          <a:p>
            <a:r>
              <a:rPr lang="de-CH" dirty="0"/>
              <a:t> </a:t>
            </a:r>
          </a:p>
          <a:p>
            <a:r>
              <a:rPr lang="de-CH" b="1" dirty="0"/>
              <a:t>Zukunft der Batterien</a:t>
            </a:r>
          </a:p>
          <a:p>
            <a:r>
              <a:rPr lang="de-CH" dirty="0"/>
              <a:t>Beispiel Opel: Batterie-Reparatur und Wiederverwendung weil meist nur wenige Zellen defekt sind</a:t>
            </a:r>
          </a:p>
          <a:p>
            <a:pPr lvl="0"/>
            <a:r>
              <a:rPr lang="de-CH" dirty="0"/>
              <a:t>Drei Testzyklen auf Zellen-Basis</a:t>
            </a:r>
          </a:p>
          <a:p>
            <a:pPr lvl="1"/>
            <a:r>
              <a:rPr lang="de-CH" dirty="0"/>
              <a:t>Funktionstest</a:t>
            </a:r>
          </a:p>
          <a:p>
            <a:pPr lvl="1"/>
            <a:r>
              <a:rPr lang="de-CH" dirty="0"/>
              <a:t>Sicherheitstest (Lade-/Entladezyklen)</a:t>
            </a:r>
          </a:p>
          <a:p>
            <a:pPr lvl="1"/>
            <a:r>
              <a:rPr lang="de-CH" dirty="0"/>
              <a:t>Kapazitätstest</a:t>
            </a:r>
          </a:p>
          <a:p>
            <a:r>
              <a:rPr lang="de-CH" dirty="0"/>
              <a:t>3 Ergebnisse: Wiederverwendung in neuem Batteriesatz (alles OK), Umnutzung als Hausbatterie (reduzierte Kapazität durch Alterung), Recycling (defekt)</a:t>
            </a:r>
          </a:p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AC062-2AA3-BDF4-18F7-B03DFD4EA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30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07626-11A4-F8FB-BC80-8AF93E8C4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Ladenetz</a:t>
            </a:r>
            <a:r>
              <a:rPr lang="de-CH" dirty="0"/>
              <a:t> – wie sieht’s aus?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20505-673A-F0DB-9740-ED36640CE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093305"/>
            <a:ext cx="5579901" cy="2335695"/>
          </a:xfrm>
        </p:spPr>
        <p:txBody>
          <a:bodyPr/>
          <a:lstStyle/>
          <a:p>
            <a:r>
              <a:rPr lang="de-CH" dirty="0"/>
              <a:t>Der Ausbau der Infrastruktur geht rasant voran!</a:t>
            </a:r>
          </a:p>
          <a:p>
            <a:endParaRPr lang="de-CH" dirty="0"/>
          </a:p>
          <a:p>
            <a:r>
              <a:rPr lang="de-CH" dirty="0"/>
              <a:t>Fun Fact:</a:t>
            </a:r>
          </a:p>
          <a:p>
            <a:r>
              <a:rPr lang="de-CH" dirty="0"/>
              <a:t>Die Anzahl der Ladepunkte übersteigt heute bereits die Anzahl von Zapfsäulen in Deutschland!</a:t>
            </a:r>
            <a:br>
              <a:rPr lang="de-CH" dirty="0"/>
            </a:br>
            <a:r>
              <a:rPr lang="de-CH" sz="1400" dirty="0"/>
              <a:t>(14’442 Tankstellen mit je 6 Zapfsäulen = 86’652)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56094-8E1A-2F14-C512-AB2985D0E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 descr="A map of europe with different colored countries/regions&#10;&#10;AI-generated content may be incorrect.">
            <a:extLst>
              <a:ext uri="{FF2B5EF4-FFF2-40B4-BE49-F238E27FC236}">
                <a16:creationId xmlns:a16="http://schemas.microsoft.com/office/drawing/2014/main" id="{CC9B25A9-31DE-19E9-1767-123EB7FD2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99" y="910424"/>
            <a:ext cx="5255413" cy="5875185"/>
          </a:xfrm>
          <a:prstGeom prst="rect">
            <a:avLst/>
          </a:prstGeom>
        </p:spPr>
      </p:pic>
      <p:pic>
        <p:nvPicPr>
          <p:cNvPr id="6" name="Picture 5" descr="Entwicklung der Ladepunkte">
            <a:extLst>
              <a:ext uri="{FF2B5EF4-FFF2-40B4-BE49-F238E27FC236}">
                <a16:creationId xmlns:a16="http://schemas.microsoft.com/office/drawing/2014/main" id="{182883E2-614E-08FB-BCE2-90F9BDB67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735527"/>
            <a:ext cx="6248400" cy="26632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48A56C-B306-8122-282D-FC0E0287BDB9}"/>
              </a:ext>
            </a:extLst>
          </p:cNvPr>
          <p:cNvCxnSpPr/>
          <p:nvPr/>
        </p:nvCxnSpPr>
        <p:spPr>
          <a:xfrm flipH="1">
            <a:off x="6096000" y="4285488"/>
            <a:ext cx="5839968" cy="609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9A71A26-214D-9921-1AB8-FF21D7296117}"/>
              </a:ext>
            </a:extLst>
          </p:cNvPr>
          <p:cNvSpPr txBox="1"/>
          <p:nvPr/>
        </p:nvSpPr>
        <p:spPr>
          <a:xfrm>
            <a:off x="11146400" y="3762893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/>
              <a:t>2023!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922A58-1C91-456F-5702-4D6D9B4AF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11" y="2261152"/>
            <a:ext cx="2101072" cy="11277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81DBC9-AE54-76E8-43B6-80EBBF778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611" y="3698334"/>
            <a:ext cx="2101072" cy="13698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78B448-8EDC-709E-E247-8785461CD4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4278" y="2431858"/>
            <a:ext cx="1373278" cy="18536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1446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DEB24-6DBF-0B5D-AFE1-6909E3CC2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1C344B2-56F0-9C69-F2A5-172EB4949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rgbClr val="92D050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D0C35A8-75C1-B556-0679-DC1B80AB0CC8}"/>
              </a:ext>
            </a:extLst>
          </p:cNvPr>
          <p:cNvSpPr txBox="1">
            <a:spLocks/>
          </p:cNvSpPr>
          <p:nvPr/>
        </p:nvSpPr>
        <p:spPr>
          <a:xfrm>
            <a:off x="6475956" y="6034208"/>
            <a:ext cx="5195234" cy="6355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dirty="0" err="1"/>
              <a:t>Warum</a:t>
            </a:r>
            <a:r>
              <a:rPr lang="en-US" dirty="0"/>
              <a:t> </a:t>
            </a:r>
            <a:r>
              <a:rPr lang="en-US" dirty="0" err="1"/>
              <a:t>betreiben</a:t>
            </a:r>
            <a:r>
              <a:rPr lang="en-US" dirty="0"/>
              <a:t> </a:t>
            </a:r>
          </a:p>
          <a:p>
            <a:pPr algn="r">
              <a:lnSpc>
                <a:spcPct val="120000"/>
              </a:lnSpc>
            </a:pP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Astronomie</a:t>
            </a:r>
            <a:r>
              <a:rPr lang="en-US" dirty="0"/>
              <a:t>?</a:t>
            </a:r>
            <a:endParaRPr lang="de-CH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C19890-22BA-24DB-3DBA-7D799AB5A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02" y="369737"/>
            <a:ext cx="7579519" cy="6118526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AED93FF-1F8A-16A8-6EED-6BE8C95371DB}"/>
              </a:ext>
            </a:extLst>
          </p:cNvPr>
          <p:cNvSpPr txBox="1">
            <a:spLocks/>
          </p:cNvSpPr>
          <p:nvPr/>
        </p:nvSpPr>
        <p:spPr>
          <a:xfrm>
            <a:off x="8731187" y="3424532"/>
            <a:ext cx="3018903" cy="19562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200" dirty="0" err="1"/>
              <a:t>Gastvortrag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45868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Der Sternenpark Westhavelland - Sterne darf man weiterhin treffen">
            <a:extLst>
              <a:ext uri="{FF2B5EF4-FFF2-40B4-BE49-F238E27FC236}">
                <a16:creationId xmlns:a16="http://schemas.microsoft.com/office/drawing/2014/main" id="{D4D37525-65C7-AD3E-5FD9-D247DA9D8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4" y="115888"/>
            <a:ext cx="8929687" cy="669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4">
            <a:extLst>
              <a:ext uri="{FF2B5EF4-FFF2-40B4-BE49-F238E27FC236}">
                <a16:creationId xmlns:a16="http://schemas.microsoft.com/office/drawing/2014/main" id="{8B965A6B-98EB-AA9B-539A-48FA41DBD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15889"/>
            <a:ext cx="8247063" cy="708025"/>
          </a:xfrm>
          <a:prstGeom prst="rect">
            <a:avLst/>
          </a:prstGeom>
          <a:solidFill>
            <a:srgbClr val="FFEC9D"/>
          </a:solidFill>
          <a:ln w="1270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altLang="de-DE" sz="4000">
                <a:latin typeface="Albertus Medium" pitchFamily="34" charset="0"/>
              </a:rPr>
              <a:t>Warum betreiben wir Astronomie ?</a:t>
            </a:r>
          </a:p>
        </p:txBody>
      </p:sp>
      <p:sp>
        <p:nvSpPr>
          <p:cNvPr id="4100" name="Text Box 5">
            <a:extLst>
              <a:ext uri="{FF2B5EF4-FFF2-40B4-BE49-F238E27FC236}">
                <a16:creationId xmlns:a16="http://schemas.microsoft.com/office/drawing/2014/main" id="{EDA1800B-F345-F034-8322-CD295226B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6249988"/>
            <a:ext cx="7200900" cy="584200"/>
          </a:xfrm>
          <a:prstGeom prst="rect">
            <a:avLst/>
          </a:prstGeom>
          <a:solidFill>
            <a:srgbClr val="FFEC9D"/>
          </a:solidFill>
          <a:ln w="635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altLang="de-DE">
                <a:latin typeface="Albertus Medium" pitchFamily="34" charset="0"/>
              </a:rPr>
              <a:t>Soirée Abend KoMi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Text Box 4">
            <a:extLst>
              <a:ext uri="{FF2B5EF4-FFF2-40B4-BE49-F238E27FC236}">
                <a16:creationId xmlns:a16="http://schemas.microsoft.com/office/drawing/2014/main" id="{E51F962E-1811-D5C1-170A-4B64577B5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0"/>
            <a:ext cx="7200900" cy="584200"/>
          </a:xfrm>
          <a:prstGeom prst="rect">
            <a:avLst/>
          </a:prstGeom>
          <a:solidFill>
            <a:srgbClr val="FFEC9D"/>
          </a:solidFill>
          <a:ln w="635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de-CH" altLang="de-DE" sz="32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lbertus Medium" pitchFamily="34" charset="0"/>
              </a:rPr>
              <a:t>Astrologie</a:t>
            </a:r>
            <a:r>
              <a:rPr lang="de-CH" altLang="de-DE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Albertus Medium" pitchFamily="34" charset="0"/>
              </a:rPr>
              <a:t> - Astronomie</a:t>
            </a:r>
            <a:endParaRPr lang="de-CH" altLang="de-DE" sz="3200" dirty="0">
              <a:latin typeface="Albertus Medium" pitchFamily="34" charset="0"/>
            </a:endParaRPr>
          </a:p>
        </p:txBody>
      </p:sp>
      <p:pic>
        <p:nvPicPr>
          <p:cNvPr id="5123" name="Picture 5" descr="astrologie">
            <a:extLst>
              <a:ext uri="{FF2B5EF4-FFF2-40B4-BE49-F238E27FC236}">
                <a16:creationId xmlns:a16="http://schemas.microsoft.com/office/drawing/2014/main" id="{086DE1DE-FA27-3C42-29A0-47E162E51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268413"/>
            <a:ext cx="3095625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 descr="astrocollage 1">
            <a:extLst>
              <a:ext uri="{FF2B5EF4-FFF2-40B4-BE49-F238E27FC236}">
                <a16:creationId xmlns:a16="http://schemas.microsoft.com/office/drawing/2014/main" id="{D7D07DFC-A103-E7FE-04D8-D9279E5E9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1196976"/>
            <a:ext cx="3313113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7">
            <a:extLst>
              <a:ext uri="{FF2B5EF4-FFF2-40B4-BE49-F238E27FC236}">
                <a16:creationId xmlns:a16="http://schemas.microsoft.com/office/drawing/2014/main" id="{38D7B55B-B5F0-B881-CB7D-633BE90AC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4076701"/>
            <a:ext cx="4319588" cy="1724025"/>
          </a:xfrm>
          <a:prstGeom prst="rect">
            <a:avLst/>
          </a:prstGeom>
          <a:solidFill>
            <a:srgbClr val="FFEC9D"/>
          </a:solidFill>
          <a:ln w="635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CH" altLang="de-DE" sz="2800">
                <a:solidFill>
                  <a:srgbClr val="FF0000"/>
                </a:solidFill>
                <a:latin typeface="Albertus Medium" pitchFamily="34" charset="0"/>
              </a:rPr>
              <a:t>Astro   =  Stern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CH" altLang="de-DE" sz="2800">
                <a:solidFill>
                  <a:srgbClr val="FF0000"/>
                </a:solidFill>
                <a:latin typeface="Albertus Medium" pitchFamily="34" charset="0"/>
              </a:rPr>
              <a:t>Logos  =  Lehre,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CH" altLang="de-DE" sz="2400">
                <a:solidFill>
                  <a:srgbClr val="FF0000"/>
                </a:solidFill>
                <a:latin typeface="Albertus Medium" pitchFamily="34" charset="0"/>
              </a:rPr>
              <a:t>Suche nach einer Bedeutung</a:t>
            </a:r>
            <a:r>
              <a:rPr lang="de-CH" altLang="de-DE" sz="2400">
                <a:latin typeface="Albertus Medium" pitchFamily="34" charset="0"/>
              </a:rPr>
              <a:t> </a:t>
            </a:r>
          </a:p>
        </p:txBody>
      </p:sp>
      <p:sp>
        <p:nvSpPr>
          <p:cNvPr id="5126" name="Text Box 9">
            <a:extLst>
              <a:ext uri="{FF2B5EF4-FFF2-40B4-BE49-F238E27FC236}">
                <a16:creationId xmlns:a16="http://schemas.microsoft.com/office/drawing/2014/main" id="{2281711A-3FDA-53EF-1721-06CBBAAAE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005264"/>
            <a:ext cx="4319588" cy="2554287"/>
          </a:xfrm>
          <a:prstGeom prst="rect">
            <a:avLst/>
          </a:prstGeom>
          <a:solidFill>
            <a:srgbClr val="FFEC9D"/>
          </a:solidFill>
          <a:ln w="635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CH" altLang="de-DE" sz="2800">
                <a:latin typeface="Albertus Medium" pitchFamily="34" charset="0"/>
              </a:rPr>
              <a:t>Astro     =  Stern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CH" altLang="de-DE" sz="2800">
                <a:latin typeface="Albertus Medium" pitchFamily="34" charset="0"/>
              </a:rPr>
              <a:t>Nomos  =  Gesetz,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CH" altLang="de-DE" sz="2800">
                <a:latin typeface="Albertus Medium" pitchFamily="34" charset="0"/>
              </a:rPr>
              <a:t> </a:t>
            </a:r>
            <a:r>
              <a:rPr lang="de-CH" altLang="de-DE" sz="2400">
                <a:latin typeface="Albertus Medium" pitchFamily="34" charset="0"/>
              </a:rPr>
              <a:t>physikalische Regeln, messbare, beobachtbare Tatsachen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5" descr="astrologie1">
            <a:extLst>
              <a:ext uri="{FF2B5EF4-FFF2-40B4-BE49-F238E27FC236}">
                <a16:creationId xmlns:a16="http://schemas.microsoft.com/office/drawing/2014/main" id="{C5D73838-CE57-FD23-14A3-815C0AB37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260351"/>
            <a:ext cx="3025775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6" descr="astronomie">
            <a:extLst>
              <a:ext uri="{FF2B5EF4-FFF2-40B4-BE49-F238E27FC236}">
                <a16:creationId xmlns:a16="http://schemas.microsoft.com/office/drawing/2014/main" id="{003D1E02-2D49-0ADA-C9A3-24D69153E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549276"/>
            <a:ext cx="3527425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17">
            <a:extLst>
              <a:ext uri="{FF2B5EF4-FFF2-40B4-BE49-F238E27FC236}">
                <a16:creationId xmlns:a16="http://schemas.microsoft.com/office/drawing/2014/main" id="{C37DA16B-E5E5-62BE-4993-1E3D9FF16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3429001"/>
            <a:ext cx="4103688" cy="2847975"/>
          </a:xfrm>
          <a:prstGeom prst="rect">
            <a:avLst/>
          </a:prstGeom>
          <a:solidFill>
            <a:srgbClr val="FFEC9D"/>
          </a:solidFill>
          <a:ln w="635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CH" altLang="de-DE" sz="2400">
                <a:solidFill>
                  <a:srgbClr val="FF0000"/>
                </a:solidFill>
                <a:latin typeface="Albertus Medium" pitchFamily="34" charset="0"/>
              </a:rPr>
              <a:t>Lehre vom Einfluss der Sterne auf unser Leben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CH" altLang="de-DE" sz="2400">
                <a:solidFill>
                  <a:srgbClr val="FF0000"/>
                </a:solidFill>
                <a:latin typeface="Albertus Medium" pitchFamily="34" charset="0"/>
              </a:rPr>
              <a:t>Versuch aus der Stellung der Himmelskörper Charakter und Lebenslauf von Menschen abzuleiten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de-CH" altLang="de-DE" sz="1400">
              <a:latin typeface="Albertus Medium" pitchFamily="34" charset="0"/>
            </a:endParaRPr>
          </a:p>
        </p:txBody>
      </p:sp>
      <p:sp>
        <p:nvSpPr>
          <p:cNvPr id="6149" name="Text Box 18">
            <a:extLst>
              <a:ext uri="{FF2B5EF4-FFF2-40B4-BE49-F238E27FC236}">
                <a16:creationId xmlns:a16="http://schemas.microsoft.com/office/drawing/2014/main" id="{EF0FC62E-A70A-DB9A-70C4-220B35AB5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9" y="3429001"/>
            <a:ext cx="4319587" cy="2862263"/>
          </a:xfrm>
          <a:prstGeom prst="rect">
            <a:avLst/>
          </a:prstGeom>
          <a:solidFill>
            <a:srgbClr val="FFEC9D"/>
          </a:solidFill>
          <a:ln w="635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CH" altLang="de-DE" sz="2400">
                <a:latin typeface="Albertus Medium" pitchFamily="34" charset="0"/>
              </a:rPr>
              <a:t>Wissenschaft von den Gesetzen der Sterne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CH" altLang="de-DE" sz="2400">
                <a:latin typeface="Albertus Medium" pitchFamily="34" charset="0"/>
              </a:rPr>
              <a:t>Astronomie befasst sich mit Eigenschaften von den Himmelskörpern, aber auch mit Aufbau und Entstehung des Universums.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>
            <a:extLst>
              <a:ext uri="{FF2B5EF4-FFF2-40B4-BE49-F238E27FC236}">
                <a16:creationId xmlns:a16="http://schemas.microsoft.com/office/drawing/2014/main" id="{E9FC829D-173A-AA68-4CCC-01B9A7774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01601"/>
            <a:ext cx="8247063" cy="461963"/>
          </a:xfrm>
          <a:prstGeom prst="rect">
            <a:avLst/>
          </a:prstGeom>
          <a:solidFill>
            <a:srgbClr val="FFEC9D"/>
          </a:solidFill>
          <a:ln w="1270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altLang="de-DE" sz="2400">
                <a:solidFill>
                  <a:srgbClr val="FF0000"/>
                </a:solidFill>
                <a:latin typeface="Albertus Medium" pitchFamily="34" charset="0"/>
              </a:rPr>
              <a:t>Ganz am Anfang war die Astrologie </a:t>
            </a:r>
          </a:p>
        </p:txBody>
      </p:sp>
      <p:pic>
        <p:nvPicPr>
          <p:cNvPr id="7171" name="Grafik 5" descr="Ein Bild, das Entwurf, Zeichnung, Lineart, Cartoon enthält.">
            <a:extLst>
              <a:ext uri="{FF2B5EF4-FFF2-40B4-BE49-F238E27FC236}">
                <a16:creationId xmlns:a16="http://schemas.microsoft.com/office/drawing/2014/main" id="{080BF81E-BF8A-7C2C-5F63-2F9540A86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836613"/>
            <a:ext cx="4706938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feld 1">
            <a:extLst>
              <a:ext uri="{FF2B5EF4-FFF2-40B4-BE49-F238E27FC236}">
                <a16:creationId xmlns:a16="http://schemas.microsoft.com/office/drawing/2014/main" id="{D06F34D5-2ACC-A744-10BB-C99635B9B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5901" y="3311526"/>
            <a:ext cx="4062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>
                <a:solidFill>
                  <a:srgbClr val="FF0000"/>
                </a:solidFill>
              </a:rPr>
              <a:t>Planung von Kriegen und Feldzügen nicht ohne die Sterne</a:t>
            </a:r>
          </a:p>
        </p:txBody>
      </p:sp>
      <p:sp>
        <p:nvSpPr>
          <p:cNvPr id="7173" name="Textfeld 1">
            <a:extLst>
              <a:ext uri="{FF2B5EF4-FFF2-40B4-BE49-F238E27FC236}">
                <a16:creationId xmlns:a16="http://schemas.microsoft.com/office/drawing/2014/main" id="{D778CF59-D4F8-E59A-6A4C-42172646C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6701" y="1565276"/>
            <a:ext cx="3960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>
                <a:solidFill>
                  <a:srgbClr val="FF0000"/>
                </a:solidFill>
              </a:rPr>
              <a:t>Könige suchten in den Sternen nach göttlicher Bestätigung </a:t>
            </a:r>
          </a:p>
        </p:txBody>
      </p:sp>
      <p:sp>
        <p:nvSpPr>
          <p:cNvPr id="7174" name="Textfeld 1">
            <a:extLst>
              <a:ext uri="{FF2B5EF4-FFF2-40B4-BE49-F238E27FC236}">
                <a16:creationId xmlns:a16="http://schemas.microsoft.com/office/drawing/2014/main" id="{35276D34-1911-0262-7F9A-F80652A28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3988" y="4232276"/>
            <a:ext cx="39608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>
                <a:solidFill>
                  <a:srgbClr val="FF0000"/>
                </a:solidFill>
              </a:rPr>
              <a:t>Beratung bei Krisenzeiten, Seuchen, Hungersnöte mit den Astrologen</a:t>
            </a:r>
          </a:p>
        </p:txBody>
      </p:sp>
      <p:sp>
        <p:nvSpPr>
          <p:cNvPr id="7175" name="Textfeld 1">
            <a:extLst>
              <a:ext uri="{FF2B5EF4-FFF2-40B4-BE49-F238E27FC236}">
                <a16:creationId xmlns:a16="http://schemas.microsoft.com/office/drawing/2014/main" id="{8EC9A0AA-FEB0-8D1B-843F-D67CA4974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3988" y="5154614"/>
            <a:ext cx="3960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>
                <a:solidFill>
                  <a:srgbClr val="FFFF00"/>
                </a:solidFill>
              </a:rPr>
              <a:t> </a:t>
            </a:r>
            <a:r>
              <a:rPr lang="de-LI" altLang="de-DE" sz="1800">
                <a:solidFill>
                  <a:srgbClr val="FF0000"/>
                </a:solidFill>
              </a:rPr>
              <a:t>Persönliche Horoskope für den Adel</a:t>
            </a:r>
          </a:p>
        </p:txBody>
      </p:sp>
      <p:sp>
        <p:nvSpPr>
          <p:cNvPr id="7176" name="Textfeld 1">
            <a:extLst>
              <a:ext uri="{FF2B5EF4-FFF2-40B4-BE49-F238E27FC236}">
                <a16:creationId xmlns:a16="http://schemas.microsoft.com/office/drawing/2014/main" id="{7F0C0F99-B76E-CBB6-F191-7AF32E08C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1" y="2411413"/>
            <a:ext cx="3960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>
                <a:solidFill>
                  <a:srgbClr val="FF0000"/>
                </a:solidFill>
              </a:rPr>
              <a:t>Pharaonen, Kaiser und Könige hielten ihre Hof-Astrologen</a:t>
            </a:r>
          </a:p>
        </p:txBody>
      </p:sp>
      <p:sp>
        <p:nvSpPr>
          <p:cNvPr id="7177" name="Textfeld 1">
            <a:extLst>
              <a:ext uri="{FF2B5EF4-FFF2-40B4-BE49-F238E27FC236}">
                <a16:creationId xmlns:a16="http://schemas.microsoft.com/office/drawing/2014/main" id="{C2F019F5-8F7F-66DD-5D50-5BE039EB1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2875" y="741363"/>
            <a:ext cx="4108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>
                <a:solidFill>
                  <a:srgbClr val="FFFF00"/>
                </a:solidFill>
              </a:rPr>
              <a:t> </a:t>
            </a:r>
            <a:r>
              <a:rPr lang="de-LI" altLang="de-DE" sz="1800">
                <a:solidFill>
                  <a:srgbClr val="FF0000"/>
                </a:solidFill>
              </a:rPr>
              <a:t>Religiöse Bedeutung. Himmelskörper waren göttliche Mächte</a:t>
            </a:r>
          </a:p>
        </p:txBody>
      </p:sp>
      <p:sp>
        <p:nvSpPr>
          <p:cNvPr id="7178" name="Textfeld 1">
            <a:extLst>
              <a:ext uri="{FF2B5EF4-FFF2-40B4-BE49-F238E27FC236}">
                <a16:creationId xmlns:a16="http://schemas.microsoft.com/office/drawing/2014/main" id="{C3E89C63-4FC2-B88D-2353-2817E4599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5901" y="5654676"/>
            <a:ext cx="39608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>
                <a:solidFill>
                  <a:srgbClr val="FF0000"/>
                </a:solidFill>
              </a:rPr>
              <a:t>Ärzte nutzten Horoskope um Krankheiten und Heilmethoden zu bestimmen.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feld 1">
            <a:extLst>
              <a:ext uri="{FF2B5EF4-FFF2-40B4-BE49-F238E27FC236}">
                <a16:creationId xmlns:a16="http://schemas.microsoft.com/office/drawing/2014/main" id="{26649E10-31F5-358C-82D1-AB397DFB5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439" y="87314"/>
            <a:ext cx="8747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2000">
                <a:solidFill>
                  <a:srgbClr val="FFFF00"/>
                </a:solidFill>
              </a:rPr>
              <a:t>Die älteste astronomische Legende bzw. Überlieferung cirka 2100 Jahre vor Chr. stammt aus China.</a:t>
            </a:r>
          </a:p>
        </p:txBody>
      </p:sp>
      <p:pic>
        <p:nvPicPr>
          <p:cNvPr id="9219" name="Picture 2" descr="Sonnenfinsternisse waren früher echt unheimlich">
            <a:extLst>
              <a:ext uri="{FF2B5EF4-FFF2-40B4-BE49-F238E27FC236}">
                <a16:creationId xmlns:a16="http://schemas.microsoft.com/office/drawing/2014/main" id="{0B2ABA63-02CB-3D9A-DBBB-5D82D79C6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3176588"/>
            <a:ext cx="653415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feld 2">
            <a:extLst>
              <a:ext uri="{FF2B5EF4-FFF2-40B4-BE49-F238E27FC236}">
                <a16:creationId xmlns:a16="http://schemas.microsoft.com/office/drawing/2014/main" id="{5675C925-50B5-75B6-B81F-600036300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6" y="2747964"/>
            <a:ext cx="7993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>
                <a:solidFill>
                  <a:srgbClr val="FFFF00"/>
                </a:solidFill>
              </a:rPr>
              <a:t>Daraufhin wurden sie hingerichtet.</a:t>
            </a:r>
          </a:p>
        </p:txBody>
      </p:sp>
      <p:sp>
        <p:nvSpPr>
          <p:cNvPr id="9221" name="Textfeld 3">
            <a:extLst>
              <a:ext uri="{FF2B5EF4-FFF2-40B4-BE49-F238E27FC236}">
                <a16:creationId xmlns:a16="http://schemas.microsoft.com/office/drawing/2014/main" id="{EA323EEF-CE07-AD13-B1D7-E4D6BD52C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438" y="1530351"/>
            <a:ext cx="79930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>
                <a:solidFill>
                  <a:srgbClr val="FFFF00"/>
                </a:solidFill>
              </a:rPr>
              <a:t>Anstatt eine Sonnenfinsternis vorauszusagen haben sie bei einer Feier zu viel getrunken.</a:t>
            </a:r>
          </a:p>
        </p:txBody>
      </p:sp>
      <p:sp>
        <p:nvSpPr>
          <p:cNvPr id="9222" name="Textfeld 4">
            <a:extLst>
              <a:ext uri="{FF2B5EF4-FFF2-40B4-BE49-F238E27FC236}">
                <a16:creationId xmlns:a16="http://schemas.microsoft.com/office/drawing/2014/main" id="{0F256FDE-DF3E-5681-A595-80A805340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851" y="2320925"/>
            <a:ext cx="7993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>
                <a:solidFill>
                  <a:srgbClr val="FFFF00"/>
                </a:solidFill>
              </a:rPr>
              <a:t>Ein wichtiges Zeichen von enormer Bedeutung für China wurde verpasst.</a:t>
            </a:r>
          </a:p>
        </p:txBody>
      </p:sp>
      <p:sp>
        <p:nvSpPr>
          <p:cNvPr id="9223" name="Textfeld 5">
            <a:extLst>
              <a:ext uri="{FF2B5EF4-FFF2-40B4-BE49-F238E27FC236}">
                <a16:creationId xmlns:a16="http://schemas.microsoft.com/office/drawing/2014/main" id="{FD0C33EA-7422-D484-C5DE-8CB58E594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438" y="1011239"/>
            <a:ext cx="7993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>
                <a:solidFill>
                  <a:srgbClr val="FFFF00"/>
                </a:solidFill>
              </a:rPr>
              <a:t>Hi und Ho (Hsi und He) die Hofastronomen haben ihre Pflicht vernachlässigt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Grafik 2" descr="Ein Bild, das Stern, Galaxie, Konstellation, Milchstraße enthält.">
            <a:extLst>
              <a:ext uri="{FF2B5EF4-FFF2-40B4-BE49-F238E27FC236}">
                <a16:creationId xmlns:a16="http://schemas.microsoft.com/office/drawing/2014/main" id="{64DCE01C-F445-F227-D969-8075800F7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6" y="-22225"/>
            <a:ext cx="10196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Milchstrasse Stefan Seip">
            <a:extLst>
              <a:ext uri="{FF2B5EF4-FFF2-40B4-BE49-F238E27FC236}">
                <a16:creationId xmlns:a16="http://schemas.microsoft.com/office/drawing/2014/main" id="{D597F6C2-8B34-F2CE-3B79-F6DEB67D9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"/>
            <a:ext cx="38100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8" descr="La Silla Milchstrasse">
            <a:extLst>
              <a:ext uri="{FF2B5EF4-FFF2-40B4-BE49-F238E27FC236}">
                <a16:creationId xmlns:a16="http://schemas.microsoft.com/office/drawing/2014/main" id="{6C2D1900-D901-4ECB-369A-03E65D292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529272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9" descr="Milchstrasse mit Kreuz des Südens">
            <a:extLst>
              <a:ext uri="{FF2B5EF4-FFF2-40B4-BE49-F238E27FC236}">
                <a16:creationId xmlns:a16="http://schemas.microsoft.com/office/drawing/2014/main" id="{A85F03F5-25FB-3B86-AD26-EE2E3D6D8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4005264"/>
            <a:ext cx="38512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D64A3-DF9A-C62E-824D-77E725A02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5707" y="148970"/>
            <a:ext cx="3797709" cy="676940"/>
          </a:xfrm>
        </p:spPr>
        <p:txBody>
          <a:bodyPr anchor="t"/>
          <a:lstStyle/>
          <a:p>
            <a:pPr algn="ctr"/>
            <a:r>
              <a:rPr lang="en-US" dirty="0" err="1"/>
              <a:t>Willkommen</a:t>
            </a:r>
            <a:r>
              <a:rPr lang="en-US" dirty="0"/>
              <a:t> </a:t>
            </a:r>
            <a:r>
              <a:rPr lang="en-US" dirty="0" err="1"/>
              <a:t>zur</a:t>
            </a:r>
            <a:r>
              <a:rPr lang="en-US" dirty="0"/>
              <a:t> 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F49BE6-3ACB-5E25-3F72-9C9BCE21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06FFDB-047F-9FDF-4C0F-3167232BCE72}"/>
              </a:ext>
            </a:extLst>
          </p:cNvPr>
          <p:cNvSpPr/>
          <p:nvPr/>
        </p:nvSpPr>
        <p:spPr>
          <a:xfrm>
            <a:off x="10537723" y="0"/>
            <a:ext cx="1654277" cy="1122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C89393-26CD-625A-90DC-72BE7C70B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007" y="0"/>
            <a:ext cx="6599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42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>
            <a:extLst>
              <a:ext uri="{FF2B5EF4-FFF2-40B4-BE49-F238E27FC236}">
                <a16:creationId xmlns:a16="http://schemas.microsoft.com/office/drawing/2014/main" id="{41177A58-EB81-A2F0-3F95-F85AA1C13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9" y="452438"/>
            <a:ext cx="6408737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5">
            <a:extLst>
              <a:ext uri="{FF2B5EF4-FFF2-40B4-BE49-F238E27FC236}">
                <a16:creationId xmlns:a16="http://schemas.microsoft.com/office/drawing/2014/main" id="{1EC5A2EE-D66F-EE62-EA3B-B330206AE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6237288"/>
            <a:ext cx="1452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800">
                <a:solidFill>
                  <a:schemeClr val="folHlin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Gala = Milch</a:t>
            </a:r>
            <a:endParaRPr lang="de-DE" altLang="de-DE" sz="1800">
              <a:solidFill>
                <a:schemeClr val="folHlin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316" name="Text Box 6">
            <a:extLst>
              <a:ext uri="{FF2B5EF4-FFF2-40B4-BE49-F238E27FC236}">
                <a16:creationId xmlns:a16="http://schemas.microsoft.com/office/drawing/2014/main" id="{7DB4E6E5-9CFC-6413-F74E-6FA1B90A8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38" y="6237289"/>
            <a:ext cx="29892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800">
                <a:solidFill>
                  <a:schemeClr val="folHlin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Galaxias Kiklos = Milchkreis</a:t>
            </a:r>
            <a:endParaRPr lang="de-DE" altLang="de-DE" sz="1800">
              <a:solidFill>
                <a:schemeClr val="folHlin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317" name="Text Box 7">
            <a:extLst>
              <a:ext uri="{FF2B5EF4-FFF2-40B4-BE49-F238E27FC236}">
                <a16:creationId xmlns:a16="http://schemas.microsoft.com/office/drawing/2014/main" id="{DDAC28C5-4960-26BC-5E35-5FB690726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6" y="315913"/>
            <a:ext cx="181451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800">
                <a:solidFill>
                  <a:schemeClr val="folHlin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Griechische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800">
                <a:solidFill>
                  <a:schemeClr val="folHlin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Mythologie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1800">
              <a:solidFill>
                <a:schemeClr val="folHlin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800">
                <a:solidFill>
                  <a:schemeClr val="folHlin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Die Milchstrasse</a:t>
            </a:r>
            <a:endParaRPr lang="de-DE" altLang="de-DE" sz="1800">
              <a:solidFill>
                <a:schemeClr val="folHlin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318" name="Text Box 8">
            <a:extLst>
              <a:ext uri="{FF2B5EF4-FFF2-40B4-BE49-F238E27FC236}">
                <a16:creationId xmlns:a16="http://schemas.microsoft.com/office/drawing/2014/main" id="{9F9C7171-970C-9813-A1BB-475034186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5300663"/>
            <a:ext cx="1943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800">
                <a:solidFill>
                  <a:schemeClr val="folHlin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Bild von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800">
                <a:solidFill>
                  <a:schemeClr val="folHlin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Jacobo Tintoretto</a:t>
            </a:r>
            <a:endParaRPr lang="de-DE" altLang="de-DE" sz="1800">
              <a:solidFill>
                <a:schemeClr val="folHlin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319" name="Textfeld 1">
            <a:extLst>
              <a:ext uri="{FF2B5EF4-FFF2-40B4-BE49-F238E27FC236}">
                <a16:creationId xmlns:a16="http://schemas.microsoft.com/office/drawing/2014/main" id="{B943C4A5-9BD0-E47E-7449-AF9236217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4289" y="2439989"/>
            <a:ext cx="1095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>
                <a:solidFill>
                  <a:srgbClr val="92D050"/>
                </a:solidFill>
              </a:rPr>
              <a:t>Zeus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1800">
                <a:solidFill>
                  <a:srgbClr val="92D050"/>
                </a:solidFill>
              </a:rPr>
              <a:t>Hera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1800">
                <a:solidFill>
                  <a:srgbClr val="92D050"/>
                </a:solidFill>
              </a:rPr>
              <a:t>Herkules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2" descr="Ihre Fotos der Milchstraße: Zarter Schimmer am Sternenhimmel |  Sternenhimmel | Weltall | Verstehen | ARD alpha">
            <a:extLst>
              <a:ext uri="{FF2B5EF4-FFF2-40B4-BE49-F238E27FC236}">
                <a16:creationId xmlns:a16="http://schemas.microsoft.com/office/drawing/2014/main" id="{38428486-9E41-6D6C-816C-4D0BB0274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64" y="41275"/>
            <a:ext cx="5076825" cy="677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6">
            <a:extLst>
              <a:ext uri="{FF2B5EF4-FFF2-40B4-BE49-F238E27FC236}">
                <a16:creationId xmlns:a16="http://schemas.microsoft.com/office/drawing/2014/main" id="{EDBB940B-DA4F-DE2E-BEBE-24035EE21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9" y="1341438"/>
            <a:ext cx="74898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2000">
                <a:solidFill>
                  <a:schemeClr val="folHlin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Ägypter: Der Weg für die Seelen der Toten ins Jenseits</a:t>
            </a:r>
            <a:endParaRPr lang="de-DE" altLang="de-DE" sz="2000">
              <a:solidFill>
                <a:schemeClr val="folHlin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340" name="Text Box 8">
            <a:extLst>
              <a:ext uri="{FF2B5EF4-FFF2-40B4-BE49-F238E27FC236}">
                <a16:creationId xmlns:a16="http://schemas.microsoft.com/office/drawing/2014/main" id="{F927ED98-672F-CEB7-BF14-2822F7F0D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5" y="2055813"/>
            <a:ext cx="80660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2000">
                <a:solidFill>
                  <a:schemeClr val="folHlin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China: Silberfluss, Symbol für die Verbindung von Himmel und Erde </a:t>
            </a:r>
            <a:endParaRPr lang="de-DE" altLang="de-DE" sz="2000">
              <a:solidFill>
                <a:schemeClr val="folHlin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341" name="Text Box 9">
            <a:extLst>
              <a:ext uri="{FF2B5EF4-FFF2-40B4-BE49-F238E27FC236}">
                <a16:creationId xmlns:a16="http://schemas.microsoft.com/office/drawing/2014/main" id="{52C992F7-4CD3-91F8-011E-6BE68FA3B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014" y="2781300"/>
            <a:ext cx="644683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2000">
                <a:solidFill>
                  <a:schemeClr val="folHlin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Russland Wolga: Quelle des Lebens</a:t>
            </a:r>
            <a:endParaRPr lang="de-DE" altLang="de-DE" sz="2000">
              <a:solidFill>
                <a:schemeClr val="folHlin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342" name="Text Box 12">
            <a:extLst>
              <a:ext uri="{FF2B5EF4-FFF2-40B4-BE49-F238E27FC236}">
                <a16:creationId xmlns:a16="http://schemas.microsoft.com/office/drawing/2014/main" id="{0D8E1DAE-33B7-2C52-599A-FB876C240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888" y="3503614"/>
            <a:ext cx="7848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2000">
                <a:solidFill>
                  <a:schemeClr val="folHlin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Australien Aboringines: Rauch von den Opferbräuchen ihrer Ahnen</a:t>
            </a:r>
            <a:endParaRPr lang="de-DE" altLang="de-DE" sz="2000">
              <a:solidFill>
                <a:schemeClr val="folHlin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343" name="Text Box 14">
            <a:extLst>
              <a:ext uri="{FF2B5EF4-FFF2-40B4-BE49-F238E27FC236}">
                <a16:creationId xmlns:a16="http://schemas.microsoft.com/office/drawing/2014/main" id="{6E68181E-2703-8961-810B-12F9EA99E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013" y="4225926"/>
            <a:ext cx="741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2000">
                <a:solidFill>
                  <a:schemeClr val="folHlin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Indianer: Bär, der den Schnee aus dem Fell abgeschüttelt hat</a:t>
            </a:r>
            <a:endParaRPr lang="de-DE" altLang="de-DE" sz="2000">
              <a:solidFill>
                <a:schemeClr val="folHlin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344" name="Text Box 15">
            <a:extLst>
              <a:ext uri="{FF2B5EF4-FFF2-40B4-BE49-F238E27FC236}">
                <a16:creationId xmlns:a16="http://schemas.microsoft.com/office/drawing/2014/main" id="{8A488446-8B75-A891-5474-97F9F7483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4956176"/>
            <a:ext cx="79930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2000">
                <a:solidFill>
                  <a:schemeClr val="folHlin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Wikinger: Geisterweg, auf dem die Seelen der Verstorbenen wandern</a:t>
            </a:r>
            <a:endParaRPr lang="de-DE" altLang="de-DE" sz="2000">
              <a:solidFill>
                <a:schemeClr val="folHlin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345" name="Textfeld 1">
            <a:extLst>
              <a:ext uri="{FF2B5EF4-FFF2-40B4-BE49-F238E27FC236}">
                <a16:creationId xmlns:a16="http://schemas.microsoft.com/office/drawing/2014/main" id="{F6F2F865-F2F1-6E6C-9C5B-A267E614A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2639" y="41275"/>
            <a:ext cx="2922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/>
              <a:t>&lt;</a:t>
            </a:r>
            <a:r>
              <a:rPr lang="de-LI" altLang="de-DE" sz="1800" b="1">
                <a:solidFill>
                  <a:srgbClr val="FFFF00"/>
                </a:solidFill>
              </a:rPr>
              <a:t>Kulturelle Bedeutungen</a:t>
            </a:r>
          </a:p>
        </p:txBody>
      </p:sp>
      <p:sp>
        <p:nvSpPr>
          <p:cNvPr id="14346" name="Text Box 6">
            <a:extLst>
              <a:ext uri="{FF2B5EF4-FFF2-40B4-BE49-F238E27FC236}">
                <a16:creationId xmlns:a16="http://schemas.microsoft.com/office/drawing/2014/main" id="{69CC18DE-C061-95A9-2811-B69BEFEA2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5" y="711200"/>
            <a:ext cx="56022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2000">
                <a:solidFill>
                  <a:srgbClr val="FFFF0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Die Milchstrasse in verschiedenen Kulturen</a:t>
            </a:r>
            <a:endParaRPr lang="de-DE" altLang="de-DE" sz="2000">
              <a:solidFill>
                <a:srgbClr val="FFFF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rafik 2" descr="Ein Bild, das Bild, Kunst, Himmel, Mythologie enthält.&#10;&#10;KI-generierte Inhalte können fehlerhaft sein.">
            <a:extLst>
              <a:ext uri="{FF2B5EF4-FFF2-40B4-BE49-F238E27FC236}">
                <a16:creationId xmlns:a16="http://schemas.microsoft.com/office/drawing/2014/main" id="{4E4C6FB2-4CCA-2166-3A89-8CF82E76B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8EAF3089-8946-589C-39E3-BDE676A11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1"/>
            <a:ext cx="7200900" cy="1323975"/>
          </a:xfrm>
          <a:prstGeom prst="rect">
            <a:avLst/>
          </a:prstGeom>
          <a:solidFill>
            <a:srgbClr val="FFEC9D"/>
          </a:solidFill>
          <a:ln w="635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de-CH" altLang="de-DE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Albertus Medium" pitchFamily="34" charset="0"/>
              </a:rPr>
              <a:t>Griechische und römische Mythologie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de-CH" altLang="de-DE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Albertus Medium" pitchFamily="34" charset="0"/>
              </a:rPr>
              <a:t>Die Götter am Himmel</a:t>
            </a:r>
            <a:endParaRPr lang="de-CH" altLang="de-DE" sz="3200" dirty="0">
              <a:latin typeface="Albertus Medium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3FFF95EF-7E4A-F89F-B0FF-A21D6C9F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0"/>
            <a:ext cx="7200900" cy="584200"/>
          </a:xfrm>
          <a:prstGeom prst="rect">
            <a:avLst/>
          </a:prstGeom>
          <a:solidFill>
            <a:srgbClr val="FFEC9D"/>
          </a:solidFill>
          <a:ln w="635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de-CH" altLang="de-DE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Albertus Medium" pitchFamily="34" charset="0"/>
              </a:rPr>
              <a:t>Der Bezug zu den Sternbildern</a:t>
            </a:r>
            <a:endParaRPr lang="de-CH" altLang="de-DE" sz="3200" dirty="0">
              <a:latin typeface="Albertus Medium" pitchFamily="34" charset="0"/>
            </a:endParaRPr>
          </a:p>
        </p:txBody>
      </p:sp>
      <p:pic>
        <p:nvPicPr>
          <p:cNvPr id="16387" name="Grafik 3" descr="Ein Bild, das Cartoon, Kunst, Darstellung enthält.">
            <a:extLst>
              <a:ext uri="{FF2B5EF4-FFF2-40B4-BE49-F238E27FC236}">
                <a16:creationId xmlns:a16="http://schemas.microsoft.com/office/drawing/2014/main" id="{302E223F-E74F-A43C-982A-5B7BD75C8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908050"/>
            <a:ext cx="3671887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Grafik 5" descr="Ein Bild, das Cartoon, Schwarzweiß enthält.">
            <a:extLst>
              <a:ext uri="{FF2B5EF4-FFF2-40B4-BE49-F238E27FC236}">
                <a16:creationId xmlns:a16="http://schemas.microsoft.com/office/drawing/2014/main" id="{7822660D-5701-6E3B-C03D-724616943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765175"/>
            <a:ext cx="3048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Grafik 7" descr="Ein Bild, das Himmel, Baum, Nachthimmel, Konstellation enthält.">
            <a:extLst>
              <a:ext uri="{FF2B5EF4-FFF2-40B4-BE49-F238E27FC236}">
                <a16:creationId xmlns:a16="http://schemas.microsoft.com/office/drawing/2014/main" id="{309B658E-33E9-620A-C946-57A73D422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38" y="4005263"/>
            <a:ext cx="43561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Grafik 9" descr="Ein Bild, das Cartoon, Kunst enthält.">
            <a:extLst>
              <a:ext uri="{FF2B5EF4-FFF2-40B4-BE49-F238E27FC236}">
                <a16:creationId xmlns:a16="http://schemas.microsoft.com/office/drawing/2014/main" id="{92901811-6F38-FF76-54CF-83984329C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13" y="3425825"/>
            <a:ext cx="32131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rafik 2" descr="Ein Bild, das Kunst, Bild, Mond enthält.">
            <a:extLst>
              <a:ext uri="{FF2B5EF4-FFF2-40B4-BE49-F238E27FC236}">
                <a16:creationId xmlns:a16="http://schemas.microsoft.com/office/drawing/2014/main" id="{88ED6D35-0CC9-AB98-4888-39B62D33B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1"/>
            <a:ext cx="6856412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53396B8D-A9BD-1D96-C3B4-A9CC0546E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4450" y="1074738"/>
            <a:ext cx="5111750" cy="461962"/>
          </a:xfrm>
          <a:prstGeom prst="rect">
            <a:avLst/>
          </a:prstGeom>
          <a:solidFill>
            <a:srgbClr val="FFEC9D"/>
          </a:solidFill>
          <a:ln w="635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de-CH" altLang="de-DE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lbertus Medium" pitchFamily="34" charset="0"/>
              </a:rPr>
              <a:t>Merkur der Götterbote</a:t>
            </a:r>
            <a:endParaRPr lang="de-CH" altLang="de-DE" sz="2400" dirty="0">
              <a:latin typeface="Albertus Medium" pitchFamily="34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70047FB0-F5F1-DD75-E420-00E006737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963" y="2092326"/>
            <a:ext cx="7200900" cy="461963"/>
          </a:xfrm>
          <a:prstGeom prst="rect">
            <a:avLst/>
          </a:prstGeom>
          <a:solidFill>
            <a:srgbClr val="FFEC9D"/>
          </a:solidFill>
          <a:ln w="635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de-CH" altLang="de-DE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lbertus Medium" pitchFamily="34" charset="0"/>
              </a:rPr>
              <a:t>Venus die Göttin der Liebe und Fruchtbarkeit</a:t>
            </a:r>
            <a:endParaRPr lang="de-CH" altLang="de-DE" sz="2400" dirty="0">
              <a:latin typeface="Albertus Medium" pitchFamily="34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86134F76-4984-8243-41CB-C9F3B835D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3" y="3144838"/>
            <a:ext cx="3960812" cy="461962"/>
          </a:xfrm>
          <a:prstGeom prst="rect">
            <a:avLst/>
          </a:prstGeom>
          <a:solidFill>
            <a:srgbClr val="FFEC9D"/>
          </a:solidFill>
          <a:ln w="635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de-CH" altLang="de-DE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lbertus Medium" pitchFamily="34" charset="0"/>
              </a:rPr>
              <a:t>Mars der Kriegsgott</a:t>
            </a:r>
            <a:endParaRPr lang="de-CH" altLang="de-DE" sz="2400" dirty="0">
              <a:latin typeface="Albertus Medium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0F77D79E-4E7B-A1BD-5E77-2C3817BEF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521201"/>
            <a:ext cx="7200900" cy="461963"/>
          </a:xfrm>
          <a:prstGeom prst="rect">
            <a:avLst/>
          </a:prstGeom>
          <a:solidFill>
            <a:srgbClr val="FFEC9D"/>
          </a:solidFill>
          <a:ln w="635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de-CH" altLang="de-DE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lbertus Medium" pitchFamily="34" charset="0"/>
              </a:rPr>
              <a:t>Jupiter der Göttervater und Wettergott</a:t>
            </a:r>
            <a:endParaRPr lang="de-CH" altLang="de-DE" sz="2400" dirty="0">
              <a:latin typeface="Albertus Medium" pitchFamily="34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BAEE320B-60A3-BBBB-D22A-36CAC5EB1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4838" y="5702301"/>
            <a:ext cx="7200900" cy="460375"/>
          </a:xfrm>
          <a:prstGeom prst="rect">
            <a:avLst/>
          </a:prstGeom>
          <a:solidFill>
            <a:srgbClr val="FFEC9D"/>
          </a:solidFill>
          <a:ln w="635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de-CH" altLang="de-DE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lbertus Medium" pitchFamily="34" charset="0"/>
              </a:rPr>
              <a:t>Saturn der Gott des Ackerbaus</a:t>
            </a:r>
            <a:endParaRPr lang="de-CH" altLang="de-DE" sz="2400" dirty="0">
              <a:latin typeface="Albertus Medium" pitchFamily="34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5413BCFB-C70F-A79F-73AE-3DE0BCA5C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160338"/>
            <a:ext cx="7200900" cy="461962"/>
          </a:xfrm>
          <a:prstGeom prst="rect">
            <a:avLst/>
          </a:prstGeom>
          <a:solidFill>
            <a:srgbClr val="FFEC9D"/>
          </a:solidFill>
          <a:ln w="635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de-CH" altLang="de-DE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lbertus Medium" pitchFamily="34" charset="0"/>
              </a:rPr>
              <a:t>Die Planeten nach römischen Götter benannt</a:t>
            </a:r>
            <a:endParaRPr lang="de-CH" altLang="de-DE" sz="2400" dirty="0">
              <a:latin typeface="Albertus Medium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immlisches Zeichen - Sirius, der Stern für die Nilschwemme">
            <a:extLst>
              <a:ext uri="{FF2B5EF4-FFF2-40B4-BE49-F238E27FC236}">
                <a16:creationId xmlns:a16="http://schemas.microsoft.com/office/drawing/2014/main" id="{29163D5B-47FD-3028-9A9A-5F4B1067B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018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feld 1">
            <a:extLst>
              <a:ext uri="{FF2B5EF4-FFF2-40B4-BE49-F238E27FC236}">
                <a16:creationId xmlns:a16="http://schemas.microsoft.com/office/drawing/2014/main" id="{BC5ACC82-264E-D6F9-8D5C-494F1B33D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188913"/>
            <a:ext cx="6545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>
                <a:solidFill>
                  <a:srgbClr val="FFFF00"/>
                </a:solidFill>
              </a:rPr>
              <a:t> Ägypten: Nilschwemme kündigte die Zeit der Fruchtbarkeit an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feld 1">
            <a:extLst>
              <a:ext uri="{FF2B5EF4-FFF2-40B4-BE49-F238E27FC236}">
                <a16:creationId xmlns:a16="http://schemas.microsoft.com/office/drawing/2014/main" id="{B26161A1-51BF-CA4F-FF32-6E0F565BC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1038" y="188914"/>
            <a:ext cx="3211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 b="1">
                <a:solidFill>
                  <a:srgbClr val="FFFF00"/>
                </a:solidFill>
              </a:rPr>
              <a:t>Sonnenuhren und Kalender</a:t>
            </a:r>
          </a:p>
        </p:txBody>
      </p:sp>
      <p:pic>
        <p:nvPicPr>
          <p:cNvPr id="19459" name="Picture 6" descr="undefined">
            <a:extLst>
              <a:ext uri="{FF2B5EF4-FFF2-40B4-BE49-F238E27FC236}">
                <a16:creationId xmlns:a16="http://schemas.microsoft.com/office/drawing/2014/main" id="{D3D798C8-1F79-08F9-AABE-103DDD02E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4364"/>
            <a:ext cx="9144000" cy="624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feld 1">
            <a:extLst>
              <a:ext uri="{FF2B5EF4-FFF2-40B4-BE49-F238E27FC236}">
                <a16:creationId xmlns:a16="http://schemas.microsoft.com/office/drawing/2014/main" id="{E23949A1-D386-3F8D-5BFE-1A8A56012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1052514"/>
            <a:ext cx="8723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 b="1"/>
              <a:t>Sommersonnenwende am 21. Juni und Wintersonnenwende am 21. Dezember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Grafik 2" descr="Ein Bild, das Entwurf, Zeichnung, Säugetier, Kleidung enthält.">
            <a:extLst>
              <a:ext uri="{FF2B5EF4-FFF2-40B4-BE49-F238E27FC236}">
                <a16:creationId xmlns:a16="http://schemas.microsoft.com/office/drawing/2014/main" id="{1ADABC69-2F04-3462-8647-4D7D7348F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1700213"/>
            <a:ext cx="4445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Grafik 4" descr="Ein Bild, das Entwurf, Zeichnung, Schuhwerk, Lineart enthält.">
            <a:extLst>
              <a:ext uri="{FF2B5EF4-FFF2-40B4-BE49-F238E27FC236}">
                <a16:creationId xmlns:a16="http://schemas.microsoft.com/office/drawing/2014/main" id="{6D193E3D-A3F7-1D1E-C9D1-47CCE29CB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1700213"/>
            <a:ext cx="36449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feld 1">
            <a:extLst>
              <a:ext uri="{FF2B5EF4-FFF2-40B4-BE49-F238E27FC236}">
                <a16:creationId xmlns:a16="http://schemas.microsoft.com/office/drawing/2014/main" id="{44377A4D-375C-3D9E-1F49-605581285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9763" y="549276"/>
            <a:ext cx="6553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2400" b="1">
                <a:solidFill>
                  <a:srgbClr val="FFFF00"/>
                </a:solidFill>
              </a:rPr>
              <a:t>Aussaat und Ernte nach dem Kalender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onnenuhr selber bauen - Bauanleitung - Mein schöner Garten">
            <a:extLst>
              <a:ext uri="{FF2B5EF4-FFF2-40B4-BE49-F238E27FC236}">
                <a16:creationId xmlns:a16="http://schemas.microsoft.com/office/drawing/2014/main" id="{5C5D9688-42EC-047E-ED70-CBF75DCA6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52538"/>
            <a:ext cx="9144000" cy="560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feld 1">
            <a:extLst>
              <a:ext uri="{FF2B5EF4-FFF2-40B4-BE49-F238E27FC236}">
                <a16:creationId xmlns:a16="http://schemas.microsoft.com/office/drawing/2014/main" id="{D896A025-4B6C-3110-7B94-715C344B8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0" y="260350"/>
            <a:ext cx="5665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 b="1">
                <a:solidFill>
                  <a:srgbClr val="FFFF00"/>
                </a:solidFill>
              </a:rPr>
              <a:t>Mit Sonnenuhren sind seit der Antike in Gebrauch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Grafik 2" descr="Ein Bild, das Zeichnung, Entwurf, Kunst, Grafik enthält.">
            <a:extLst>
              <a:ext uri="{FF2B5EF4-FFF2-40B4-BE49-F238E27FC236}">
                <a16:creationId xmlns:a16="http://schemas.microsoft.com/office/drawing/2014/main" id="{6C4BEA0B-E706-E853-2B0B-1898B7E8E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6250"/>
            <a:ext cx="91440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feld 3">
            <a:extLst>
              <a:ext uri="{FF2B5EF4-FFF2-40B4-BE49-F238E27FC236}">
                <a16:creationId xmlns:a16="http://schemas.microsoft.com/office/drawing/2014/main" id="{A7EDBC32-901B-BC2A-240C-8CB39698B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77789"/>
            <a:ext cx="8964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 b="1">
                <a:solidFill>
                  <a:srgbClr val="FF0000"/>
                </a:solidFill>
              </a:rPr>
              <a:t>Wanderer am Weltenrand – der Mensch versucht das Universum zu verstehen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D3116B5-6800-D2DD-B55C-D96EE9106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62" y="3496536"/>
            <a:ext cx="2996792" cy="15733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4BE131-626A-F969-47A6-867483233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Rückblick &amp; Ausblick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D3664-F898-8FB7-C35D-82799D368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1847" y="369737"/>
            <a:ext cx="6784848" cy="2335695"/>
          </a:xfrm>
        </p:spPr>
        <p:txBody>
          <a:bodyPr/>
          <a:lstStyle/>
          <a:p>
            <a:r>
              <a:rPr lang="de-CH" b="1" dirty="0"/>
              <a:t>RÜCKBLICK</a:t>
            </a:r>
          </a:p>
          <a:p>
            <a:r>
              <a:rPr lang="de-CH" dirty="0"/>
              <a:t>Es kam die Frage, warum es viel Arbeitskräftemangel gibt, obwohl wir so viele sind und noch mehr werden?</a:t>
            </a:r>
          </a:p>
          <a:p>
            <a:r>
              <a:rPr lang="de-CH" dirty="0"/>
              <a:t>Meine Antwort war: Qualifikation fehlt – das war nicht ganz richtig</a:t>
            </a:r>
          </a:p>
          <a:p>
            <a:r>
              <a:rPr lang="de-CH" dirty="0"/>
              <a:t>Richtig wäre: Auch die Anzahl der Jobs steigt und damit haben die alle schon einen anderen Job!  </a:t>
            </a:r>
            <a:br>
              <a:rPr lang="de-CH" dirty="0"/>
            </a:br>
            <a:r>
              <a:rPr lang="de-CH" dirty="0"/>
              <a:t>…und die fehlende Qualifikation kommt erst nachrangig dazu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23373-3194-D309-816F-5AFC3F813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1829C2-43B3-3B2D-F876-E8CEABEAA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10" y="369737"/>
            <a:ext cx="4348077" cy="197335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731604A-55E4-9584-B824-FD1B2AC9A8CA}"/>
              </a:ext>
            </a:extLst>
          </p:cNvPr>
          <p:cNvSpPr txBox="1">
            <a:spLocks/>
          </p:cNvSpPr>
          <p:nvPr/>
        </p:nvSpPr>
        <p:spPr>
          <a:xfrm>
            <a:off x="417520" y="2993346"/>
            <a:ext cx="6548242" cy="28308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772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b="1" dirty="0"/>
              <a:t>AUSBLICK</a:t>
            </a:r>
          </a:p>
          <a:p>
            <a:r>
              <a:rPr lang="de-CH" dirty="0"/>
              <a:t>Der kostenlose Support von Windows 10 endet Mitte Oktober diesen Jahres. Das heisst es gibt keine Sicherheitsupdates für Privatleute mehr!</a:t>
            </a:r>
          </a:p>
          <a:p>
            <a:r>
              <a:rPr lang="de-CH" dirty="0"/>
              <a:t>Alle, die Ihren PC mit Windows 10 für Bankgeschäfte nutzen oder darüber Käufe tätigen, empfehle ich auf Windows 11 umzusteigen! Oder doch einen neuen PC zu kaufen.</a:t>
            </a:r>
          </a:p>
          <a:p>
            <a:r>
              <a:rPr lang="de-CH" dirty="0"/>
              <a:t>Hinweise hier: </a:t>
            </a:r>
            <a:r>
              <a:rPr lang="de-CH" sz="1400" dirty="0">
                <a:hlinkClick r:id="rId4"/>
              </a:rPr>
              <a:t>https://www.heise.de/ratgeber/Support-Ende-fuer-Windows-10-Das-Gratis-Upgrade-auf-Windows-11-9951291.html</a:t>
            </a:r>
            <a:r>
              <a:rPr lang="de-CH" sz="1400" dirty="0"/>
              <a:t> </a:t>
            </a:r>
            <a:endParaRPr lang="de-CH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C53A17-7D04-B14F-803F-BD9F6EC394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910" y="4869658"/>
            <a:ext cx="2556532" cy="170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7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7" descr="sommer_sternhimmel">
            <a:extLst>
              <a:ext uri="{FF2B5EF4-FFF2-40B4-BE49-F238E27FC236}">
                <a16:creationId xmlns:a16="http://schemas.microsoft.com/office/drawing/2014/main" id="{CABE6FC0-0E9D-20F3-169D-D42B0DDD1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26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feld 1">
            <a:extLst>
              <a:ext uri="{FF2B5EF4-FFF2-40B4-BE49-F238E27FC236}">
                <a16:creationId xmlns:a16="http://schemas.microsoft.com/office/drawing/2014/main" id="{91DB881F-C5C7-5684-E42A-3C6C09AFB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1" y="30163"/>
            <a:ext cx="33004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 b="1">
                <a:solidFill>
                  <a:srgbClr val="FFFF00"/>
                </a:solidFill>
              </a:rPr>
              <a:t>Navigation und Orientierung</a:t>
            </a:r>
          </a:p>
        </p:txBody>
      </p:sp>
      <p:pic>
        <p:nvPicPr>
          <p:cNvPr id="25603" name="Picture 4" descr="Die Erfindung der Schiffsuhr und eine kurze Geschichte der Navigation auf  See">
            <a:extLst>
              <a:ext uri="{FF2B5EF4-FFF2-40B4-BE49-F238E27FC236}">
                <a16:creationId xmlns:a16="http://schemas.microsoft.com/office/drawing/2014/main" id="{630518DD-8362-5E83-22C8-BD9DAE2AE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466726"/>
            <a:ext cx="9144000" cy="639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Grafik 4">
            <a:extLst>
              <a:ext uri="{FF2B5EF4-FFF2-40B4-BE49-F238E27FC236}">
                <a16:creationId xmlns:a16="http://schemas.microsoft.com/office/drawing/2014/main" id="{672A45D9-BCD8-7D3A-DADD-6C331F01C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6" y="1"/>
            <a:ext cx="9128125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feld 1">
            <a:extLst>
              <a:ext uri="{FF2B5EF4-FFF2-40B4-BE49-F238E27FC236}">
                <a16:creationId xmlns:a16="http://schemas.microsoft.com/office/drawing/2014/main" id="{665BF165-E195-8271-934B-38C8FBD74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2205039"/>
            <a:ext cx="89281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2800">
                <a:solidFill>
                  <a:srgbClr val="FFFF00"/>
                </a:solidFill>
              </a:rPr>
              <a:t>Warum scheint der Mond nicht immer gleich gross?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2800">
                <a:solidFill>
                  <a:srgbClr val="FFFF00"/>
                </a:solidFill>
              </a:rPr>
              <a:t>Was sind Fixsterne?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2800">
                <a:solidFill>
                  <a:srgbClr val="FFFF00"/>
                </a:solidFill>
              </a:rPr>
              <a:t>Was sind Wandelsterne?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2800">
                <a:solidFill>
                  <a:srgbClr val="FFFF00"/>
                </a:solidFill>
              </a:rPr>
              <a:t>Ich habe eine Sternschnuppe gesehen…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2800">
                <a:solidFill>
                  <a:srgbClr val="FFFF00"/>
                </a:solidFill>
              </a:rPr>
              <a:t>Was sind Sternbilder?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2800">
                <a:solidFill>
                  <a:srgbClr val="FFFF00"/>
                </a:solidFill>
              </a:rPr>
              <a:t>Warum sehen wir nicht immer die gleichen Sternbilder?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2800">
                <a:solidFill>
                  <a:srgbClr val="FFFF00"/>
                </a:solidFill>
              </a:rPr>
              <a:t>Was ist ein Komet?</a:t>
            </a:r>
          </a:p>
        </p:txBody>
      </p:sp>
      <p:sp>
        <p:nvSpPr>
          <p:cNvPr id="27652" name="Textfeld 1">
            <a:extLst>
              <a:ext uri="{FF2B5EF4-FFF2-40B4-BE49-F238E27FC236}">
                <a16:creationId xmlns:a16="http://schemas.microsoft.com/office/drawing/2014/main" id="{279ED9DA-092B-725E-E615-E8486C559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0839" y="115888"/>
            <a:ext cx="1330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2400" b="1">
                <a:solidFill>
                  <a:srgbClr val="FFFF00"/>
                </a:solidFill>
              </a:rPr>
              <a:t>Neugier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4325C32B-365A-AAF0-0024-9CE4B2A67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0"/>
            <a:ext cx="718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feld 1">
            <a:extLst>
              <a:ext uri="{FF2B5EF4-FFF2-40B4-BE49-F238E27FC236}">
                <a16:creationId xmlns:a16="http://schemas.microsoft.com/office/drawing/2014/main" id="{C6130E1C-722F-0F7D-1174-3B501A2C9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4" y="115888"/>
            <a:ext cx="3686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2400" b="1">
                <a:solidFill>
                  <a:srgbClr val="FFFF00"/>
                </a:solidFill>
              </a:rPr>
              <a:t>Ohne Sonne kein Leben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Grafik 2" descr="Ein Bild, das Mond, Natur, Astronomisches Objekt, Astronomisches Ereignis enthält.">
            <a:extLst>
              <a:ext uri="{FF2B5EF4-FFF2-40B4-BE49-F238E27FC236}">
                <a16:creationId xmlns:a16="http://schemas.microsoft.com/office/drawing/2014/main" id="{5A9F99DA-6FCF-ADCD-50DF-53A5CF542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3975"/>
            <a:ext cx="9167813" cy="675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feld 1">
            <a:extLst>
              <a:ext uri="{FF2B5EF4-FFF2-40B4-BE49-F238E27FC236}">
                <a16:creationId xmlns:a16="http://schemas.microsoft.com/office/drawing/2014/main" id="{39FFF647-CAC6-77F0-CFAE-635E51D3D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4" y="115888"/>
            <a:ext cx="3565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2400" b="1">
                <a:solidFill>
                  <a:srgbClr val="FFFF00"/>
                </a:solidFill>
              </a:rPr>
              <a:t>Ohne Mond kein Leben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feld 1">
            <a:extLst>
              <a:ext uri="{FF2B5EF4-FFF2-40B4-BE49-F238E27FC236}">
                <a16:creationId xmlns:a16="http://schemas.microsoft.com/office/drawing/2014/main" id="{96D40846-1B54-6EEC-26D8-A8D190633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0" y="333375"/>
            <a:ext cx="7493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 b="1">
                <a:solidFill>
                  <a:srgbClr val="FFFF00"/>
                </a:solidFill>
              </a:rPr>
              <a:t>Der Mond stabilisiert die Erdachse, das garniert ein stabiles Klima </a:t>
            </a:r>
          </a:p>
        </p:txBody>
      </p:sp>
      <p:pic>
        <p:nvPicPr>
          <p:cNvPr id="30723" name="Picture 5" descr="Faszination Mond – Sternwarte Passau">
            <a:extLst>
              <a:ext uri="{FF2B5EF4-FFF2-40B4-BE49-F238E27FC236}">
                <a16:creationId xmlns:a16="http://schemas.microsoft.com/office/drawing/2014/main" id="{FC8A6BEA-2A3B-7B24-8D34-632A0466A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70026"/>
            <a:ext cx="9144000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feld 1">
            <a:extLst>
              <a:ext uri="{FF2B5EF4-FFF2-40B4-BE49-F238E27FC236}">
                <a16:creationId xmlns:a16="http://schemas.microsoft.com/office/drawing/2014/main" id="{7DCE5B51-9868-A32F-3A1F-969A01EB5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614" y="150814"/>
            <a:ext cx="4891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>
                <a:solidFill>
                  <a:srgbClr val="FFFF00"/>
                </a:solidFill>
              </a:rPr>
              <a:t>Technologische Innovtionen in der Astronomie</a:t>
            </a:r>
          </a:p>
        </p:txBody>
      </p:sp>
      <p:pic>
        <p:nvPicPr>
          <p:cNvPr id="31747" name="Picture 6" descr="Grosse astronomische Forschungseinrichtungen: Ihre fundamentale Bedeutung  für die Schweizer Astronomie">
            <a:extLst>
              <a:ext uri="{FF2B5EF4-FFF2-40B4-BE49-F238E27FC236}">
                <a16:creationId xmlns:a16="http://schemas.microsoft.com/office/drawing/2014/main" id="{0A670AB0-EF60-1D50-D59B-B51A54039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736601"/>
            <a:ext cx="8964612" cy="598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feld 2">
            <a:extLst>
              <a:ext uri="{FF2B5EF4-FFF2-40B4-BE49-F238E27FC236}">
                <a16:creationId xmlns:a16="http://schemas.microsoft.com/office/drawing/2014/main" id="{2FBC8C2E-3571-BE00-2636-5A117B88B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1052513"/>
            <a:ext cx="6697662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2400">
                <a:solidFill>
                  <a:srgbClr val="FFFF00"/>
                </a:solidFill>
                <a:latin typeface="Google Sans"/>
              </a:rPr>
              <a:t>das Spiegelteleskop,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2400">
                <a:solidFill>
                  <a:srgbClr val="FFFF00"/>
                </a:solidFill>
                <a:latin typeface="Google Sans"/>
              </a:rPr>
              <a:t>die astronomische Fotografie, CCD-Chips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2400">
                <a:solidFill>
                  <a:srgbClr val="FFFF00"/>
                </a:solidFill>
                <a:latin typeface="Google Sans"/>
              </a:rPr>
              <a:t>die astronomische Spektroskopie,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2400">
                <a:solidFill>
                  <a:srgbClr val="FFFF00"/>
                </a:solidFill>
                <a:latin typeface="Google Sans"/>
              </a:rPr>
              <a:t>Radioteleskope,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2400">
                <a:solidFill>
                  <a:srgbClr val="FFFF00"/>
                </a:solidFill>
                <a:latin typeface="Google Sans"/>
              </a:rPr>
              <a:t>die kosmische Strahlungsastronomie,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2400">
                <a:solidFill>
                  <a:srgbClr val="FFFF00"/>
                </a:solidFill>
                <a:latin typeface="Google Sans"/>
              </a:rPr>
              <a:t>Infrarotteleskope,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2400">
                <a:solidFill>
                  <a:srgbClr val="FFFF00"/>
                </a:solidFill>
                <a:latin typeface="Google Sans"/>
              </a:rPr>
              <a:t>Weltraumteleskope,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2400">
                <a:solidFill>
                  <a:srgbClr val="FFFF00"/>
                </a:solidFill>
                <a:latin typeface="Google Sans"/>
              </a:rPr>
              <a:t>Ultraviolettastronomie,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2400">
                <a:solidFill>
                  <a:srgbClr val="FFFF00"/>
                </a:solidFill>
                <a:latin typeface="Google Sans"/>
              </a:rPr>
              <a:t>Röntgenastronomie,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2400">
                <a:solidFill>
                  <a:srgbClr val="FFFF00"/>
                </a:solidFill>
                <a:latin typeface="Google Sans"/>
              </a:rPr>
              <a:t>Gammastrahlenastronomie,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2400">
                <a:solidFill>
                  <a:srgbClr val="FFFF00"/>
                </a:solidFill>
                <a:latin typeface="Google Sans"/>
              </a:rPr>
              <a:t>Raumsonden,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2400">
                <a:solidFill>
                  <a:srgbClr val="FFFF00"/>
                </a:solidFill>
                <a:latin typeface="Google Sans"/>
              </a:rPr>
              <a:t>Neutrinoastronomie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2400">
                <a:solidFill>
                  <a:srgbClr val="FFFF00"/>
                </a:solidFill>
                <a:latin typeface="Google Sans"/>
              </a:rPr>
              <a:t>Gravitationswellenastronomie.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2400">
                <a:solidFill>
                  <a:srgbClr val="FFFF00"/>
                </a:solidFill>
                <a:latin typeface="Google Sans"/>
              </a:rPr>
              <a:t>Fusionsforschung</a:t>
            </a:r>
            <a:endParaRPr lang="de-LI" altLang="de-DE" sz="24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feld 1">
            <a:extLst>
              <a:ext uri="{FF2B5EF4-FFF2-40B4-BE49-F238E27FC236}">
                <a16:creationId xmlns:a16="http://schemas.microsoft.com/office/drawing/2014/main" id="{A72B47C2-5B4D-C82B-8CF5-C3112B1D5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9" y="268288"/>
            <a:ext cx="3906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 b="1">
                <a:solidFill>
                  <a:srgbClr val="FFFF00"/>
                </a:solidFill>
              </a:rPr>
              <a:t>Schutz  vor Gefahren - Asteroiden</a:t>
            </a:r>
          </a:p>
        </p:txBody>
      </p:sp>
      <p:pic>
        <p:nvPicPr>
          <p:cNvPr id="32771" name="Picture 4" descr="Gefahr aus dem All: Abwehr von Asteroiden auch kurzfristig möglich -  Golem.de">
            <a:extLst>
              <a:ext uri="{FF2B5EF4-FFF2-40B4-BE49-F238E27FC236}">
                <a16:creationId xmlns:a16="http://schemas.microsoft.com/office/drawing/2014/main" id="{20B04CFD-B785-EBD3-13E1-3E0FC05D7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9383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tärkster Sonnensturm traf Erde vor 14.300 Jahren - Strahlendusche war mehr  als zehnfach stärker als alle heutigen Sonnenstürme - scinexx.de">
            <a:extLst>
              <a:ext uri="{FF2B5EF4-FFF2-40B4-BE49-F238E27FC236}">
                <a16:creationId xmlns:a16="http://schemas.microsoft.com/office/drawing/2014/main" id="{41C79EA7-1315-4844-F87F-1154048C6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39" y="2205039"/>
            <a:ext cx="7883525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feld 1">
            <a:extLst>
              <a:ext uri="{FF2B5EF4-FFF2-40B4-BE49-F238E27FC236}">
                <a16:creationId xmlns:a16="http://schemas.microsoft.com/office/drawing/2014/main" id="{CEB264DA-75D3-ADA0-7684-6435B804C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44450"/>
            <a:ext cx="822483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 b="1">
                <a:solidFill>
                  <a:srgbClr val="FFFF00"/>
                </a:solidFill>
              </a:rPr>
              <a:t>Sonnenstürme </a:t>
            </a:r>
          </a:p>
          <a:p>
            <a:pPr>
              <a:spcBef>
                <a:spcPct val="0"/>
              </a:spcBef>
              <a:buFontTx/>
              <a:buNone/>
            </a:pPr>
            <a:endParaRPr lang="de-LI" altLang="de-DE" sz="1800" b="1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1800" b="1">
                <a:solidFill>
                  <a:srgbClr val="FFFF00"/>
                </a:solidFill>
              </a:rPr>
              <a:t>Störungen im Stromnetz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1800" b="1">
                <a:solidFill>
                  <a:srgbClr val="FFFF00"/>
                </a:solidFill>
              </a:rPr>
              <a:t>Auswirkungen auf Satelliten, GPS-Satelitten und Komunikationssatelliten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1800" b="1">
                <a:solidFill>
                  <a:srgbClr val="FFFF00"/>
                </a:solidFill>
              </a:rPr>
              <a:t>Flugverkehr, Flugrouten ändern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1800" b="1">
                <a:solidFill>
                  <a:srgbClr val="FFFF00"/>
                </a:solidFill>
              </a:rPr>
              <a:t>Astronauten: keine Weltall-Spaziergänge</a:t>
            </a:r>
          </a:p>
          <a:p>
            <a:pPr>
              <a:spcBef>
                <a:spcPct val="0"/>
              </a:spcBef>
              <a:buFontTx/>
              <a:buNone/>
            </a:pPr>
            <a:endParaRPr lang="de-LI" altLang="de-DE" sz="1800" b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feld 1">
            <a:extLst>
              <a:ext uri="{FF2B5EF4-FFF2-40B4-BE49-F238E27FC236}">
                <a16:creationId xmlns:a16="http://schemas.microsoft.com/office/drawing/2014/main" id="{5EB7F959-B01C-AE26-0954-590A6B13A18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992313" y="260350"/>
            <a:ext cx="8496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 b="1">
                <a:solidFill>
                  <a:srgbClr val="FFFF00"/>
                </a:solidFill>
              </a:rPr>
              <a:t>Raumfahrt und Entdeckungen </a:t>
            </a:r>
          </a:p>
          <a:p>
            <a:pPr>
              <a:spcBef>
                <a:spcPct val="0"/>
              </a:spcBef>
              <a:buFontTx/>
              <a:buNone/>
            </a:pPr>
            <a:endParaRPr lang="de-LI" altLang="de-DE" sz="1800" b="1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1800" b="1">
                <a:solidFill>
                  <a:srgbClr val="FFFF00"/>
                </a:solidFill>
              </a:rPr>
              <a:t>Satelliten helfen die Sonne und die Planeten zu erforschen und neue Kenntnisse über unser Sonnensystem zu erfahren </a:t>
            </a:r>
            <a:r>
              <a:rPr lang="de-LI" altLang="de-DE" sz="1800" b="1"/>
              <a:t>t</a:t>
            </a:r>
          </a:p>
        </p:txBody>
      </p:sp>
      <p:pic>
        <p:nvPicPr>
          <p:cNvPr id="34819" name="Picture 4" descr="DLR schützt Satelliten mit Überwachungsradar vor Weltraumschrott">
            <a:extLst>
              <a:ext uri="{FF2B5EF4-FFF2-40B4-BE49-F238E27FC236}">
                <a16:creationId xmlns:a16="http://schemas.microsoft.com/office/drawing/2014/main" id="{0AB5BE15-CCDB-8557-FC02-6D2DE6C73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17145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6BACA1-674D-C98F-232A-CF7706C22C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3DEB24-6DBF-0B5D-AFE1-6909E3CC2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1C344B2-56F0-9C69-F2A5-172EB4949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rgbClr val="92D050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D0C35A8-75C1-B556-0679-DC1B80AB0CC8}"/>
              </a:ext>
            </a:extLst>
          </p:cNvPr>
          <p:cNvSpPr txBox="1">
            <a:spLocks/>
          </p:cNvSpPr>
          <p:nvPr/>
        </p:nvSpPr>
        <p:spPr>
          <a:xfrm>
            <a:off x="7263863" y="6034208"/>
            <a:ext cx="4761123" cy="6355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/>
              <a:t>Elektromobilität</a:t>
            </a:r>
            <a:endParaRPr lang="de-CH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AED93FF-1F8A-16A8-6EED-6BE8C95371DB}"/>
              </a:ext>
            </a:extLst>
          </p:cNvPr>
          <p:cNvSpPr txBox="1">
            <a:spLocks/>
          </p:cNvSpPr>
          <p:nvPr/>
        </p:nvSpPr>
        <p:spPr>
          <a:xfrm>
            <a:off x="9281160" y="4077930"/>
            <a:ext cx="2846617" cy="19562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200" dirty="0"/>
              <a:t>Rund um </a:t>
            </a:r>
            <a:br>
              <a:rPr lang="en-US" sz="3200" dirty="0"/>
            </a:br>
            <a:r>
              <a:rPr lang="en-US" sz="3200" dirty="0"/>
              <a:t>das Laden</a:t>
            </a:r>
          </a:p>
        </p:txBody>
      </p:sp>
    </p:spTree>
    <p:extLst>
      <p:ext uri="{BB962C8B-B14F-4D97-AF65-F5344CB8AC3E}">
        <p14:creationId xmlns:p14="http://schemas.microsoft.com/office/powerpoint/2010/main" val="35100979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feld 1">
            <a:extLst>
              <a:ext uri="{FF2B5EF4-FFF2-40B4-BE49-F238E27FC236}">
                <a16:creationId xmlns:a16="http://schemas.microsoft.com/office/drawing/2014/main" id="{9ECC0661-1BE0-F698-CFB5-84B6D1E82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5" y="188913"/>
            <a:ext cx="8974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 b="1">
                <a:solidFill>
                  <a:srgbClr val="FFFF00"/>
                </a:solidFill>
              </a:rPr>
              <a:t>Internationale Zusammenarbeit 		Internationale Astronomische Union</a:t>
            </a:r>
          </a:p>
        </p:txBody>
      </p:sp>
      <p:pic>
        <p:nvPicPr>
          <p:cNvPr id="35843" name="Picture 4" descr="Berufsbild und Berufsporträt: Astronomin">
            <a:extLst>
              <a:ext uri="{FF2B5EF4-FFF2-40B4-BE49-F238E27FC236}">
                <a16:creationId xmlns:a16="http://schemas.microsoft.com/office/drawing/2014/main" id="{A4394C95-F9F8-02FC-040F-1ACF53206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3" y="1633538"/>
            <a:ext cx="9144001" cy="522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AutoShape 6" descr="Logo des Office of Astronomy for Education(OAE) der Internationalen Astronomischen Union (IAU)">
            <a:extLst>
              <a:ext uri="{FF2B5EF4-FFF2-40B4-BE49-F238E27FC236}">
                <a16:creationId xmlns:a16="http://schemas.microsoft.com/office/drawing/2014/main" id="{3C55F687-5DA7-985F-8E46-3444E789B7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10263" y="30876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LI" altLang="de-DE" sz="1800"/>
          </a:p>
        </p:txBody>
      </p:sp>
      <p:sp>
        <p:nvSpPr>
          <p:cNvPr id="35845" name="Textfeld 1">
            <a:extLst>
              <a:ext uri="{FF2B5EF4-FFF2-40B4-BE49-F238E27FC236}">
                <a16:creationId xmlns:a16="http://schemas.microsoft.com/office/drawing/2014/main" id="{B0372C6E-2F1F-E47E-EBB5-2F2B795EA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052514"/>
            <a:ext cx="1795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>
                <a:solidFill>
                  <a:srgbClr val="FFFF00"/>
                </a:solidFill>
              </a:rPr>
              <a:t>ELT: 22 Länder</a:t>
            </a:r>
            <a:r>
              <a:rPr lang="de-LI" altLang="de-DE" sz="1800"/>
              <a:t>t</a:t>
            </a:r>
          </a:p>
        </p:txBody>
      </p:sp>
      <p:sp>
        <p:nvSpPr>
          <p:cNvPr id="35846" name="Textfeld 2">
            <a:extLst>
              <a:ext uri="{FF2B5EF4-FFF2-40B4-BE49-F238E27FC236}">
                <a16:creationId xmlns:a16="http://schemas.microsoft.com/office/drawing/2014/main" id="{7D5CFE74-E20F-67CF-E906-14455C40E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1052514"/>
            <a:ext cx="2736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>
                <a:solidFill>
                  <a:srgbClr val="FFFF00"/>
                </a:solidFill>
              </a:rPr>
              <a:t>JWST: NASA, ESA, CSA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feld 1">
            <a:extLst>
              <a:ext uri="{FF2B5EF4-FFF2-40B4-BE49-F238E27FC236}">
                <a16:creationId xmlns:a16="http://schemas.microsoft.com/office/drawing/2014/main" id="{30130C81-D186-C11A-EB35-DBFA82515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364" y="1250951"/>
            <a:ext cx="3432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>
                <a:solidFill>
                  <a:srgbClr val="FFFF00"/>
                </a:solidFill>
              </a:rPr>
              <a:t>Astronomischer Arbeitskreis FL </a:t>
            </a:r>
          </a:p>
          <a:p>
            <a:pPr>
              <a:spcBef>
                <a:spcPct val="0"/>
              </a:spcBef>
              <a:buFontTx/>
              <a:buNone/>
            </a:pPr>
            <a:endParaRPr lang="de-LI" altLang="de-DE" sz="1800">
              <a:solidFill>
                <a:srgbClr val="FFFF00"/>
              </a:solidFill>
            </a:endParaRPr>
          </a:p>
        </p:txBody>
      </p:sp>
      <p:pic>
        <p:nvPicPr>
          <p:cNvPr id="36867" name="Grafik 2" descr="Ein Bild, das Im Haus, Mobiliar, Wand, Tisch enthält.">
            <a:extLst>
              <a:ext uri="{FF2B5EF4-FFF2-40B4-BE49-F238E27FC236}">
                <a16:creationId xmlns:a16="http://schemas.microsoft.com/office/drawing/2014/main" id="{CA338ADB-7E47-92C5-C5C6-92683154C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3429000"/>
            <a:ext cx="5040313" cy="33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Grafik 4" descr="Ein Bild, das Himmel, draußen, Planetarium, Gebäude enthält.">
            <a:extLst>
              <a:ext uri="{FF2B5EF4-FFF2-40B4-BE49-F238E27FC236}">
                <a16:creationId xmlns:a16="http://schemas.microsoft.com/office/drawing/2014/main" id="{5EBB3A5A-3DF7-D31E-CE74-81FA46D1A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52389"/>
            <a:ext cx="5219700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feld 5">
            <a:extLst>
              <a:ext uri="{FF2B5EF4-FFF2-40B4-BE49-F238E27FC236}">
                <a16:creationId xmlns:a16="http://schemas.microsoft.com/office/drawing/2014/main" id="{899CBC8A-172F-A9C8-C50F-CA70FAFD2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4775" y="5054601"/>
            <a:ext cx="4070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>
                <a:solidFill>
                  <a:srgbClr val="FFFF00"/>
                </a:solidFill>
              </a:rPr>
              <a:t>Zusammen das Universum entdecken</a:t>
            </a:r>
          </a:p>
          <a:p>
            <a:pPr>
              <a:spcBef>
                <a:spcPct val="0"/>
              </a:spcBef>
              <a:buFontTx/>
              <a:buNone/>
            </a:pPr>
            <a:endParaRPr lang="de-LI" altLang="de-DE" sz="18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feld 1">
            <a:extLst>
              <a:ext uri="{FF2B5EF4-FFF2-40B4-BE49-F238E27FC236}">
                <a16:creationId xmlns:a16="http://schemas.microsoft.com/office/drawing/2014/main" id="{0C82FA69-325D-6E30-0372-856B4B48D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339" y="333375"/>
            <a:ext cx="369093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 b="1">
                <a:solidFill>
                  <a:srgbClr val="FFFF00"/>
                </a:solidFill>
              </a:rPr>
              <a:t>Astronomie in der Schule</a:t>
            </a:r>
          </a:p>
          <a:p>
            <a:pPr>
              <a:spcBef>
                <a:spcPct val="0"/>
              </a:spcBef>
              <a:buFontTx/>
              <a:buNone/>
            </a:pPr>
            <a:endParaRPr lang="de-LI" altLang="de-DE" sz="1800" b="1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1800" b="1">
                <a:solidFill>
                  <a:srgbClr val="FFFF00"/>
                </a:solidFill>
              </a:rPr>
              <a:t>Astronomischer Arbeitskreis FL</a:t>
            </a:r>
          </a:p>
        </p:txBody>
      </p:sp>
      <p:pic>
        <p:nvPicPr>
          <p:cNvPr id="37891" name="Picture 4" descr="19+ Thousand Astronomy Boy Royalty-Free Images, Stock Photos &amp; Pictures |  Shutterstock">
            <a:extLst>
              <a:ext uri="{FF2B5EF4-FFF2-40B4-BE49-F238E27FC236}">
                <a16:creationId xmlns:a16="http://schemas.microsoft.com/office/drawing/2014/main" id="{A8E1B9AA-1A6E-FA53-A855-659B6757A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430339"/>
            <a:ext cx="810101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Grafik 3" descr="Ein Bild, das Kleidung, Teleskop, Tripod, Person enthält.">
            <a:extLst>
              <a:ext uri="{FF2B5EF4-FFF2-40B4-BE49-F238E27FC236}">
                <a16:creationId xmlns:a16="http://schemas.microsoft.com/office/drawing/2014/main" id="{FB737692-B6C0-9764-B615-B57B5FA04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382588"/>
            <a:ext cx="7329488" cy="644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feld 1">
            <a:extLst>
              <a:ext uri="{FF2B5EF4-FFF2-40B4-BE49-F238E27FC236}">
                <a16:creationId xmlns:a16="http://schemas.microsoft.com/office/drawing/2014/main" id="{D0BC62F4-2818-523D-9D72-0377373CF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4425" y="1452563"/>
            <a:ext cx="2006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>
                <a:solidFill>
                  <a:srgbClr val="FFFF00"/>
                </a:solidFill>
              </a:rPr>
              <a:t>Astronomie Privat</a:t>
            </a:r>
          </a:p>
        </p:txBody>
      </p:sp>
      <p:pic>
        <p:nvPicPr>
          <p:cNvPr id="39940" name="Grafik 2" descr="Ein Bild, das Teleskop, Person, Kleidung, Gras enthält.">
            <a:extLst>
              <a:ext uri="{FF2B5EF4-FFF2-40B4-BE49-F238E27FC236}">
                <a16:creationId xmlns:a16="http://schemas.microsoft.com/office/drawing/2014/main" id="{9C2AB88F-214E-1410-0C55-62CABB8C0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2908300"/>
            <a:ext cx="5148262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Grafik 2" descr="Ein Bild, das Kleidung, Person, Menschliches Gesicht, Mann enthält.">
            <a:extLst>
              <a:ext uri="{FF2B5EF4-FFF2-40B4-BE49-F238E27FC236}">
                <a16:creationId xmlns:a16="http://schemas.microsoft.com/office/drawing/2014/main" id="{26AAEF31-9B29-488D-58A1-B91D3C4D2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6" y="20638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Grafik 4" descr="Ein Bild, das Kleidung, Person, draußen, Im Haus enthält.">
            <a:extLst>
              <a:ext uri="{FF2B5EF4-FFF2-40B4-BE49-F238E27FC236}">
                <a16:creationId xmlns:a16="http://schemas.microsoft.com/office/drawing/2014/main" id="{BB97C69F-55AE-6123-B787-7BBC8BC19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1022350"/>
            <a:ext cx="5148262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Grafik 6" descr="Ein Bild, das Kleidung, Person, Menschliches Gesicht, Mädchen enthält.">
            <a:extLst>
              <a:ext uri="{FF2B5EF4-FFF2-40B4-BE49-F238E27FC236}">
                <a16:creationId xmlns:a16="http://schemas.microsoft.com/office/drawing/2014/main" id="{77AD71B6-A041-EFC0-7B40-1D5B2CACE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4" y="3935414"/>
            <a:ext cx="5195887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feld 2">
            <a:extLst>
              <a:ext uri="{FF2B5EF4-FFF2-40B4-BE49-F238E27FC236}">
                <a16:creationId xmlns:a16="http://schemas.microsoft.com/office/drawing/2014/main" id="{878261B3-7801-BB3A-9D64-9C7F13366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6" y="188913"/>
            <a:ext cx="5540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 b="1">
                <a:solidFill>
                  <a:srgbClr val="FFFF00"/>
                </a:solidFill>
              </a:rPr>
              <a:t>Sommersonnwendpizzafest – 21.06.2025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1800" b="1">
                <a:solidFill>
                  <a:srgbClr val="FFFF00"/>
                </a:solidFill>
              </a:rPr>
              <a:t>Gemütlichkeit und Zusammensein gehört dazu</a:t>
            </a:r>
            <a:endParaRPr lang="de-LI" altLang="de-DE" sz="18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feld 2">
            <a:extLst>
              <a:ext uri="{FF2B5EF4-FFF2-40B4-BE49-F238E27FC236}">
                <a16:creationId xmlns:a16="http://schemas.microsoft.com/office/drawing/2014/main" id="{1E4C752A-1939-5753-9EB0-B66A2790E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7175" y="260350"/>
            <a:ext cx="1517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 b="1">
                <a:solidFill>
                  <a:srgbClr val="FFFF00"/>
                </a:solidFill>
              </a:rPr>
              <a:t>Astrophysik</a:t>
            </a:r>
            <a:endParaRPr lang="de-LI" altLang="de-DE" sz="1800"/>
          </a:p>
        </p:txBody>
      </p:sp>
      <p:pic>
        <p:nvPicPr>
          <p:cNvPr id="41987" name="Picture 4" descr="Astrophysik">
            <a:extLst>
              <a:ext uri="{FF2B5EF4-FFF2-40B4-BE49-F238E27FC236}">
                <a16:creationId xmlns:a16="http://schemas.microsoft.com/office/drawing/2014/main" id="{0D76E391-31F9-10B1-A245-CFF30D43F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939800"/>
            <a:ext cx="738505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feld 1">
            <a:extLst>
              <a:ext uri="{FF2B5EF4-FFF2-40B4-BE49-F238E27FC236}">
                <a16:creationId xmlns:a16="http://schemas.microsoft.com/office/drawing/2014/main" id="{5CE72411-4A21-C0F4-F7A5-ABE175381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850" y="1955800"/>
            <a:ext cx="842645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2400">
                <a:solidFill>
                  <a:srgbClr val="FFFF00"/>
                </a:solidFill>
              </a:rPr>
              <a:t>Astrophysik ist ein Teilgebiet der Physik, das sich mit dem Universum und seinen Bestandteilen beschäftigt: </a:t>
            </a:r>
          </a:p>
          <a:p>
            <a:pPr>
              <a:spcBef>
                <a:spcPct val="0"/>
              </a:spcBef>
              <a:buFontTx/>
              <a:buNone/>
            </a:pPr>
            <a:endParaRPr lang="de-LI" altLang="de-DE" sz="24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LI" altLang="de-DE" sz="24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2400">
                <a:solidFill>
                  <a:srgbClr val="FFFF00"/>
                </a:solidFill>
              </a:rPr>
              <a:t>also mit Sternen, Planeten, Monden, Galaxien, Exoplaneten, dem Urknall und vielem mehr</a:t>
            </a:r>
            <a:r>
              <a:rPr lang="de-LI" altLang="de-DE" sz="1800">
                <a:solidFill>
                  <a:srgbClr val="FFFF00"/>
                </a:solidFill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de-LI" altLang="de-DE" sz="18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LI" altLang="de-DE" sz="18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feld 3">
            <a:extLst>
              <a:ext uri="{FF2B5EF4-FFF2-40B4-BE49-F238E27FC236}">
                <a16:creationId xmlns:a16="http://schemas.microsoft.com/office/drawing/2014/main" id="{C8C4A102-E0E0-7D15-325E-FDD0BD8AE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239" y="692151"/>
            <a:ext cx="81375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2400">
                <a:solidFill>
                  <a:srgbClr val="FFFF00"/>
                </a:solidFill>
              </a:rPr>
              <a:t>Astrophysik untersucht, wie das Universum funktioniert, indem sie die physikalischen Gesetze (z. B. Gravitation, Thermodynamik, Elektromagnetismus) auf Himmelskörper und kosmische Phänomene anwendet. Sie fragt zum Beispiel:</a:t>
            </a:r>
          </a:p>
          <a:p>
            <a:pPr>
              <a:spcBef>
                <a:spcPct val="0"/>
              </a:spcBef>
              <a:buFontTx/>
              <a:buNone/>
            </a:pPr>
            <a:endParaRPr lang="de-LI" altLang="de-DE" sz="2400" b="1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2400" b="1">
                <a:solidFill>
                  <a:srgbClr val="FFFF00"/>
                </a:solidFill>
              </a:rPr>
              <a:t>Wie entstehen Sterne und Planeten?</a:t>
            </a:r>
          </a:p>
          <a:p>
            <a:pPr>
              <a:spcBef>
                <a:spcPct val="0"/>
              </a:spcBef>
              <a:buFontTx/>
              <a:buNone/>
            </a:pPr>
            <a:endParaRPr lang="de-LI" altLang="de-DE" sz="24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2400" b="1">
                <a:solidFill>
                  <a:srgbClr val="FFFF00"/>
                </a:solidFill>
              </a:rPr>
              <a:t>Was passiert in der Nähe eines Schwarzen Lochs?</a:t>
            </a:r>
          </a:p>
          <a:p>
            <a:pPr>
              <a:spcBef>
                <a:spcPct val="0"/>
              </a:spcBef>
              <a:buFontTx/>
              <a:buNone/>
            </a:pPr>
            <a:endParaRPr lang="de-LI" altLang="de-DE" sz="24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2400" b="1">
                <a:solidFill>
                  <a:srgbClr val="FFFF00"/>
                </a:solidFill>
              </a:rPr>
              <a:t>Wie ist das Universum entstanden und wie entwickelt es sich?</a:t>
            </a:r>
            <a:endParaRPr lang="de-LI" altLang="de-DE" sz="24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feld 1">
            <a:extLst>
              <a:ext uri="{FF2B5EF4-FFF2-40B4-BE49-F238E27FC236}">
                <a16:creationId xmlns:a16="http://schemas.microsoft.com/office/drawing/2014/main" id="{67C344C9-5F71-4F4E-4481-95C2B8BA2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0550" y="333375"/>
            <a:ext cx="3390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 b="1">
                <a:solidFill>
                  <a:srgbClr val="FFFF00"/>
                </a:solidFill>
              </a:rPr>
              <a:t>Entwicklung des Universums</a:t>
            </a:r>
          </a:p>
        </p:txBody>
      </p:sp>
      <p:pic>
        <p:nvPicPr>
          <p:cNvPr id="44035" name="Picture 4" descr="Das Universum • Entstehung, Größe · [mit Video]">
            <a:extLst>
              <a:ext uri="{FF2B5EF4-FFF2-40B4-BE49-F238E27FC236}">
                <a16:creationId xmlns:a16="http://schemas.microsoft.com/office/drawing/2014/main" id="{5C78B381-9C55-F926-D093-1BDA0F3F8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feld 1">
            <a:extLst>
              <a:ext uri="{FF2B5EF4-FFF2-40B4-BE49-F238E27FC236}">
                <a16:creationId xmlns:a16="http://schemas.microsoft.com/office/drawing/2014/main" id="{D59790B2-EB51-0E39-DEC1-1DBD34744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4" y="260350"/>
            <a:ext cx="30257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 b="1">
                <a:solidFill>
                  <a:srgbClr val="FFFF00"/>
                </a:solidFill>
              </a:rPr>
              <a:t>Demut</a:t>
            </a:r>
          </a:p>
          <a:p>
            <a:pPr>
              <a:spcBef>
                <a:spcPct val="0"/>
              </a:spcBef>
              <a:buFontTx/>
              <a:buNone/>
            </a:pPr>
            <a:endParaRPr lang="de-LI" altLang="de-DE" sz="1800" b="1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LI" altLang="de-DE" sz="1800" b="1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LI" altLang="de-DE" sz="1800" b="1">
                <a:solidFill>
                  <a:srgbClr val="FFFF00"/>
                </a:solidFill>
              </a:rPr>
              <a:t>Wie gross ist das Weltall?</a:t>
            </a:r>
          </a:p>
        </p:txBody>
      </p:sp>
      <p:pic>
        <p:nvPicPr>
          <p:cNvPr id="45059" name="Picture 4" descr="Sterne und Astronomen | Jüdische Allgemeine">
            <a:extLst>
              <a:ext uri="{FF2B5EF4-FFF2-40B4-BE49-F238E27FC236}">
                <a16:creationId xmlns:a16="http://schemas.microsoft.com/office/drawing/2014/main" id="{8E6AA701-1358-15E5-1FAB-16B2B92B9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1773238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feld 1">
            <a:extLst>
              <a:ext uri="{FF2B5EF4-FFF2-40B4-BE49-F238E27FC236}">
                <a16:creationId xmlns:a16="http://schemas.microsoft.com/office/drawing/2014/main" id="{6B512043-730B-8E0C-9A3E-42F310208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4389" y="136525"/>
            <a:ext cx="2943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 b="1">
                <a:solidFill>
                  <a:srgbClr val="FFFF00"/>
                </a:solidFill>
              </a:rPr>
              <a:t>Fragen zur Unendlichkeit</a:t>
            </a:r>
          </a:p>
        </p:txBody>
      </p:sp>
      <p:pic>
        <p:nvPicPr>
          <p:cNvPr id="46083" name="Picture 4" descr="Gibt es die Unendlichkeit? | MDR.DE">
            <a:extLst>
              <a:ext uri="{FF2B5EF4-FFF2-40B4-BE49-F238E27FC236}">
                <a16:creationId xmlns:a16="http://schemas.microsoft.com/office/drawing/2014/main" id="{DBF70D68-5215-76F8-0985-133406CD4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145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feld 1">
            <a:extLst>
              <a:ext uri="{FF2B5EF4-FFF2-40B4-BE49-F238E27FC236}">
                <a16:creationId xmlns:a16="http://schemas.microsoft.com/office/drawing/2014/main" id="{18E4AC5D-8506-1505-93C2-31B96554E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9" y="582614"/>
            <a:ext cx="6643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 b="1">
                <a:solidFill>
                  <a:srgbClr val="FFFF00"/>
                </a:solidFill>
              </a:rPr>
              <a:t>Kann man sich vortstellen, dass der Weltraum nie aufhört?</a:t>
            </a:r>
          </a:p>
        </p:txBody>
      </p:sp>
      <p:sp>
        <p:nvSpPr>
          <p:cNvPr id="46085" name="Textfeld 2">
            <a:extLst>
              <a:ext uri="{FF2B5EF4-FFF2-40B4-BE49-F238E27FC236}">
                <a16:creationId xmlns:a16="http://schemas.microsoft.com/office/drawing/2014/main" id="{E239E4A3-DB0A-5594-D6EB-30CE66157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1136650"/>
            <a:ext cx="7259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 b="1">
                <a:solidFill>
                  <a:srgbClr val="FFFF00"/>
                </a:solidFill>
              </a:rPr>
              <a:t>Kann man sich vorstellen, dass der Weltraum irgendwo aufhört?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4D8D3-41D4-2DC5-AF4B-E5E285CBE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e-CH" dirty="0"/>
              <a:t>Technik des Ladens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EEE0D-81D0-2350-3547-0BA4343AF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116" y="4671367"/>
            <a:ext cx="5340589" cy="1378433"/>
          </a:xfrm>
        </p:spPr>
        <p:txBody>
          <a:bodyPr anchor="t"/>
          <a:lstStyle/>
          <a:p>
            <a:pPr>
              <a:tabLst>
                <a:tab pos="5743575" algn="l"/>
              </a:tabLst>
            </a:pPr>
            <a:r>
              <a:rPr lang="de-CH" dirty="0"/>
              <a:t>Die Akkus vertragen nur Gleichstrom. Deshalb braucht es beim AC-Laden einen Wandler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088BC-8FF4-9252-D9AF-4BFB96151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pPr algn="ctr"/>
            <a:fld id="{5A33CB2A-1702-4C1D-9CC4-8D472D39F19E}" type="slidenum">
              <a:rPr lang="en-US" smtClean="0"/>
              <a:pPr algn="ctr"/>
              <a:t>5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C6630F6-1A76-AFF9-FCA3-5CF60025B2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753163"/>
              </p:ext>
            </p:extLst>
          </p:nvPr>
        </p:nvGraphicFramePr>
        <p:xfrm>
          <a:off x="6049107" y="2267063"/>
          <a:ext cx="5700983" cy="39501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0117">
                  <a:extLst>
                    <a:ext uri="{9D8B030D-6E8A-4147-A177-3AD203B41FA5}">
                      <a16:colId xmlns:a16="http://schemas.microsoft.com/office/drawing/2014/main" val="1829725299"/>
                    </a:ext>
                  </a:extLst>
                </a:gridCol>
                <a:gridCol w="1900117">
                  <a:extLst>
                    <a:ext uri="{9D8B030D-6E8A-4147-A177-3AD203B41FA5}">
                      <a16:colId xmlns:a16="http://schemas.microsoft.com/office/drawing/2014/main" val="867752994"/>
                    </a:ext>
                  </a:extLst>
                </a:gridCol>
                <a:gridCol w="1900749">
                  <a:extLst>
                    <a:ext uri="{9D8B030D-6E8A-4147-A177-3AD203B41FA5}">
                      <a16:colId xmlns:a16="http://schemas.microsoft.com/office/drawing/2014/main" val="1888683695"/>
                    </a:ext>
                  </a:extLst>
                </a:gridCol>
              </a:tblGrid>
              <a:tr h="4619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de-CH" sz="1800" kern="100" dirty="0">
                          <a:effectLst/>
                        </a:rPr>
                        <a:t> </a:t>
                      </a:r>
                      <a:endParaRPr lang="de-CH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de-CH" sz="1800" kern="100" dirty="0">
                          <a:effectLst/>
                        </a:rPr>
                        <a:t>Vorteile</a:t>
                      </a:r>
                      <a:endParaRPr lang="de-CH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de-CH" sz="1800" kern="100" dirty="0">
                          <a:effectLst/>
                        </a:rPr>
                        <a:t>Nachteile</a:t>
                      </a:r>
                      <a:endParaRPr lang="de-CH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489906"/>
                  </a:ext>
                </a:extLst>
              </a:tr>
              <a:tr h="12690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de-CH" sz="1800" kern="100" dirty="0">
                          <a:effectLst/>
                        </a:rPr>
                        <a:t>AC - Wechselstrom</a:t>
                      </a:r>
                      <a:endParaRPr lang="de-CH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de-CH" sz="1800" kern="100" dirty="0">
                          <a:solidFill>
                            <a:schemeClr val="bg1"/>
                          </a:solidFill>
                          <a:effectLst/>
                        </a:rPr>
                        <a:t>Einfach, 240V-Steckdose reicht</a:t>
                      </a:r>
                      <a:endParaRPr lang="de-CH" sz="18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de-CH" sz="1800" kern="100">
                          <a:solidFill>
                            <a:schemeClr val="bg1"/>
                          </a:solidFill>
                          <a:effectLst/>
                        </a:rPr>
                        <a:t>Langsam weil geringe Ladeleistung</a:t>
                      </a:r>
                      <a:endParaRPr lang="de-CH" sz="18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828879"/>
                  </a:ext>
                </a:extLst>
              </a:tr>
              <a:tr h="9493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de-CH" sz="1800" kern="100">
                          <a:effectLst/>
                        </a:rPr>
                        <a:t>DC - Gleichstrom</a:t>
                      </a:r>
                      <a:endParaRPr lang="de-CH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de-CH" sz="1800" kern="100" dirty="0">
                          <a:solidFill>
                            <a:schemeClr val="bg1"/>
                          </a:solidFill>
                          <a:effectLst/>
                        </a:rPr>
                        <a:t>Hohe Ladeleistung</a:t>
                      </a:r>
                      <a:endParaRPr lang="de-CH" sz="18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de-CH" sz="1800" kern="100" dirty="0">
                          <a:solidFill>
                            <a:schemeClr val="bg1"/>
                          </a:solidFill>
                          <a:effectLst/>
                        </a:rPr>
                        <a:t>Braucht extra Wallbox/Station</a:t>
                      </a:r>
                      <a:endParaRPr lang="de-CH" sz="18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6895688"/>
                  </a:ext>
                </a:extLst>
              </a:tr>
              <a:tr h="1269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de-CH" sz="1800" kern="100">
                          <a:effectLst/>
                        </a:rPr>
                        <a:t>HPC – High Performance Charging</a:t>
                      </a:r>
                      <a:endParaRPr lang="de-CH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de-CH" sz="1800" kern="100" dirty="0">
                          <a:solidFill>
                            <a:schemeClr val="bg1"/>
                          </a:solidFill>
                          <a:effectLst/>
                        </a:rPr>
                        <a:t>Bis zu 400kW Ladeleistung</a:t>
                      </a:r>
                      <a:endParaRPr lang="de-CH" sz="18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de-CH" sz="1800" kern="100" dirty="0">
                          <a:solidFill>
                            <a:schemeClr val="bg1"/>
                          </a:solidFill>
                          <a:effectLst/>
                        </a:rPr>
                        <a:t>Aktuelle </a:t>
                      </a:r>
                      <a:r>
                        <a:rPr lang="de-CH" sz="1800" kern="100" dirty="0" err="1">
                          <a:solidFill>
                            <a:schemeClr val="bg1"/>
                          </a:solidFill>
                          <a:effectLst/>
                        </a:rPr>
                        <a:t>eAutos</a:t>
                      </a:r>
                      <a:r>
                        <a:rPr lang="de-CH" sz="1800" kern="100" dirty="0">
                          <a:solidFill>
                            <a:schemeClr val="bg1"/>
                          </a:solidFill>
                          <a:effectLst/>
                        </a:rPr>
                        <a:t> erreichen max. 300kW</a:t>
                      </a:r>
                      <a:endParaRPr lang="de-CH" sz="18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429665"/>
                  </a:ext>
                </a:extLst>
              </a:tr>
            </a:tbl>
          </a:graphicData>
        </a:graphic>
      </p:graphicFrame>
      <p:pic>
        <p:nvPicPr>
          <p:cNvPr id="6" name="Picture 5" descr="A diagram of a car charging station&#10;&#10;AI-generated content may be incorrect.">
            <a:extLst>
              <a:ext uri="{FF2B5EF4-FFF2-40B4-BE49-F238E27FC236}">
                <a16:creationId xmlns:a16="http://schemas.microsoft.com/office/drawing/2014/main" id="{3CE09964-D2B7-CBF5-7F45-8648FBEAFB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82" b="5385"/>
          <a:stretch>
            <a:fillRect/>
          </a:stretch>
        </p:blipFill>
        <p:spPr bwMode="auto">
          <a:xfrm>
            <a:off x="371116" y="910424"/>
            <a:ext cx="5185622" cy="35850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933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Sind wir alleine? - YouTube">
            <a:extLst>
              <a:ext uri="{FF2B5EF4-FFF2-40B4-BE49-F238E27FC236}">
                <a16:creationId xmlns:a16="http://schemas.microsoft.com/office/drawing/2014/main" id="{F1DE21A3-C1DB-DBB7-E6E1-60E45192F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1412876"/>
            <a:ext cx="6721475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feld 1">
            <a:extLst>
              <a:ext uri="{FF2B5EF4-FFF2-40B4-BE49-F238E27FC236}">
                <a16:creationId xmlns:a16="http://schemas.microsoft.com/office/drawing/2014/main" id="{0342163B-4491-808B-9E00-ABD3D15DD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6714" y="393700"/>
            <a:ext cx="6378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 b="1">
                <a:solidFill>
                  <a:srgbClr val="FFFF00"/>
                </a:solidFill>
              </a:rPr>
              <a:t>Sind wir alleine oder ist Leben der kosmische Normalfall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undefined">
            <a:extLst>
              <a:ext uri="{FF2B5EF4-FFF2-40B4-BE49-F238E27FC236}">
                <a16:creationId xmlns:a16="http://schemas.microsoft.com/office/drawing/2014/main" id="{1AC1FB4D-7FD9-6EA2-7EBB-33BE714E2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feld 1">
            <a:extLst>
              <a:ext uri="{FF2B5EF4-FFF2-40B4-BE49-F238E27FC236}">
                <a16:creationId xmlns:a16="http://schemas.microsoft.com/office/drawing/2014/main" id="{FE24D600-BEE3-C2D4-29A8-DF24A1444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9" y="549275"/>
            <a:ext cx="3032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1800">
                <a:solidFill>
                  <a:srgbClr val="FFFF00"/>
                </a:solidFill>
              </a:rPr>
              <a:t>Sinnfrage in der Astronomie</a:t>
            </a:r>
          </a:p>
        </p:txBody>
      </p:sp>
      <p:sp>
        <p:nvSpPr>
          <p:cNvPr id="48132" name="Textfeld 2">
            <a:extLst>
              <a:ext uri="{FF2B5EF4-FFF2-40B4-BE49-F238E27FC236}">
                <a16:creationId xmlns:a16="http://schemas.microsoft.com/office/drawing/2014/main" id="{A055B378-C603-AFC7-2008-5BF53B0EB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6" y="1989139"/>
            <a:ext cx="70977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LI" altLang="de-DE" sz="5400">
                <a:solidFill>
                  <a:srgbClr val="FFFF00"/>
                </a:solidFill>
              </a:rPr>
              <a:t>Wozu ist das alles da?</a:t>
            </a:r>
          </a:p>
        </p:txBody>
      </p:sp>
      <p:pic>
        <p:nvPicPr>
          <p:cNvPr id="48133" name="Picture 6" descr="Denkender mensch fototapete • fototapeten Gesicht, blau, Mann | myloview.de">
            <a:extLst>
              <a:ext uri="{FF2B5EF4-FFF2-40B4-BE49-F238E27FC236}">
                <a16:creationId xmlns:a16="http://schemas.microsoft.com/office/drawing/2014/main" id="{49166C19-9064-9F66-E30B-E42F0EA3D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25" y="3792538"/>
            <a:ext cx="252095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Geschichte der Astronomie - Geschichte - Kategorien - Videoportal  Universität Freiburg">
            <a:extLst>
              <a:ext uri="{FF2B5EF4-FFF2-40B4-BE49-F238E27FC236}">
                <a16:creationId xmlns:a16="http://schemas.microsoft.com/office/drawing/2014/main" id="{0A832D62-44F3-CCE6-2EBC-7761F51ED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08050"/>
            <a:ext cx="9096375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6" name="Text Box 6">
            <a:extLst>
              <a:ext uri="{FF2B5EF4-FFF2-40B4-BE49-F238E27FC236}">
                <a16:creationId xmlns:a16="http://schemas.microsoft.com/office/drawing/2014/main" id="{8CFD61E1-0274-7076-7533-5EAB2AF1B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2924176"/>
            <a:ext cx="8135938" cy="2062163"/>
          </a:xfrm>
          <a:prstGeom prst="rect">
            <a:avLst/>
          </a:prstGeom>
          <a:solidFill>
            <a:schemeClr val="accent2">
              <a:lumMod val="75000"/>
              <a:alpha val="50195"/>
            </a:schemeClr>
          </a:solidFill>
          <a:ln w="635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de-CH" altLang="de-DE" b="1" dirty="0">
                <a:solidFill>
                  <a:schemeClr val="bg1"/>
                </a:solidFill>
                <a:latin typeface="Albertus Medium" pitchFamily="34" charset="0"/>
              </a:rPr>
              <a:t>Bitte nicht vergessen mit weiteren Infos</a:t>
            </a: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endParaRPr lang="de-CH" altLang="de-DE" b="1" dirty="0">
              <a:solidFill>
                <a:schemeClr val="bg1"/>
              </a:solidFill>
              <a:latin typeface="Albertus Medium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de-CH" altLang="de-DE" b="1" dirty="0">
                <a:solidFill>
                  <a:schemeClr val="bg1"/>
                </a:solidFill>
                <a:latin typeface="Albertus Medium" pitchFamily="34" charset="0"/>
              </a:rPr>
              <a:t>astronomie.li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6" grpId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DC07A-2AC6-2297-962E-51D46371A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Pause</a:t>
            </a:r>
            <a:endParaRPr lang="de-CH" dirty="0"/>
          </a:p>
        </p:txBody>
      </p:sp>
      <p:pic>
        <p:nvPicPr>
          <p:cNvPr id="6" name="Content Placeholder 5" descr="A clock with a blue and black text&#10;&#10;AI-generated content may be incorrect.">
            <a:extLst>
              <a:ext uri="{FF2B5EF4-FFF2-40B4-BE49-F238E27FC236}">
                <a16:creationId xmlns:a16="http://schemas.microsoft.com/office/drawing/2014/main" id="{6F686272-8A81-1E2D-7A39-2078A7AB3B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704"/>
          <a:stretch/>
        </p:blipFill>
        <p:spPr>
          <a:xfrm>
            <a:off x="4191785" y="723023"/>
            <a:ext cx="3808430" cy="382588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82991-17ED-8601-F3BC-B7F179D38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53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822FB6-A5A0-A844-F673-AEE4E6060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764" y="4499213"/>
            <a:ext cx="10821724" cy="202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858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E43A18-024F-4FA4-9AB2-1B6214B32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" t="4941" b="24188"/>
          <a:stretch>
            <a:fillRect/>
          </a:stretch>
        </p:blipFill>
        <p:spPr>
          <a:xfrm>
            <a:off x="-258986" y="0"/>
            <a:ext cx="12450985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3DEB24-6DBF-0B5D-AFE1-6909E3CC2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1C344B2-56F0-9C69-F2A5-172EB4949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rgbClr val="92D050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D0C35A8-75C1-B556-0679-DC1B80AB0CC8}"/>
              </a:ext>
            </a:extLst>
          </p:cNvPr>
          <p:cNvSpPr txBox="1">
            <a:spLocks/>
          </p:cNvSpPr>
          <p:nvPr/>
        </p:nvSpPr>
        <p:spPr>
          <a:xfrm>
            <a:off x="6751782" y="6034208"/>
            <a:ext cx="4932660" cy="6355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/>
              <a:t>Kryptowährungen</a:t>
            </a:r>
            <a:endParaRPr lang="de-CH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AED93FF-1F8A-16A8-6EED-6BE8C95371DB}"/>
              </a:ext>
            </a:extLst>
          </p:cNvPr>
          <p:cNvSpPr txBox="1">
            <a:spLocks/>
          </p:cNvSpPr>
          <p:nvPr/>
        </p:nvSpPr>
        <p:spPr>
          <a:xfrm>
            <a:off x="7031421" y="3869205"/>
            <a:ext cx="4718669" cy="19562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  <a:tabLst>
                <a:tab pos="1255713" algn="l"/>
              </a:tabLst>
            </a:pPr>
            <a:r>
              <a:rPr lang="de-CH" sz="3200" dirty="0"/>
              <a:t>Wozu?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  <a:tabLst>
                <a:tab pos="1255713" algn="l"/>
              </a:tabLst>
            </a:pPr>
            <a:r>
              <a:rPr lang="de-CH" sz="3200" dirty="0"/>
              <a:t>Warum? </a:t>
            </a:r>
            <a:br>
              <a:rPr lang="de-CH" sz="3200" dirty="0"/>
            </a:br>
            <a:r>
              <a:rPr lang="de-CH" sz="3200" dirty="0"/>
              <a:t>Was ist das?</a:t>
            </a:r>
          </a:p>
        </p:txBody>
      </p:sp>
    </p:spTree>
    <p:extLst>
      <p:ext uri="{BB962C8B-B14F-4D97-AF65-F5344CB8AC3E}">
        <p14:creationId xmlns:p14="http://schemas.microsoft.com/office/powerpoint/2010/main" val="12183939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8C730-630F-4FEA-43F9-F6ADC4D8A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98859-A6E7-1F14-8F36-063B633AB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Kryptowährung = Bitcoin?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DC432-D1AA-F493-5FB0-D431C448B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8358" y="1093305"/>
            <a:ext cx="3448337" cy="5220684"/>
          </a:xfrm>
        </p:spPr>
        <p:txBody>
          <a:bodyPr/>
          <a:lstStyle/>
          <a:p>
            <a:r>
              <a:rPr lang="de-CH" dirty="0"/>
              <a:t>Es gibt eine Dominanz von Bitcoin aber es gibt noch viele andere.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/>
              <a:t>ZCash</a:t>
            </a:r>
            <a:r>
              <a:rPr lang="de-CH" dirty="0"/>
              <a:t> &amp; </a:t>
            </a:r>
            <a:r>
              <a:rPr lang="de-CH" dirty="0" err="1"/>
              <a:t>ZCoin</a:t>
            </a:r>
            <a:r>
              <a:rPr lang="de-CH" dirty="0"/>
              <a:t> sind komplett anonym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NEM verwaltet auch andere Assets als Geld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Petro als erste staatliche Kryptowährung aus </a:t>
            </a:r>
            <a:r>
              <a:rPr lang="de-CH" dirty="0" err="1"/>
              <a:t>Venzuela</a:t>
            </a:r>
            <a:endParaRPr lang="de-CH" dirty="0"/>
          </a:p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9C39E6-49B8-578C-64CC-DD4C727DE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80D5A57-2FA9-ACB0-2F45-21E50A5E3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10" y="1093305"/>
            <a:ext cx="7571900" cy="539495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06FD273-57DB-4FE8-0B96-97F3DF43F718}"/>
              </a:ext>
            </a:extLst>
          </p:cNvPr>
          <p:cNvSpPr/>
          <p:nvPr/>
        </p:nvSpPr>
        <p:spPr>
          <a:xfrm>
            <a:off x="8645236" y="4987636"/>
            <a:ext cx="3170712" cy="1282535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Zur Vereinfachung verwenden wir «Bitcoin» ab jetzt als Platzhalter für alle Varianten.</a:t>
            </a:r>
          </a:p>
        </p:txBody>
      </p:sp>
    </p:spTree>
    <p:extLst>
      <p:ext uri="{BB962C8B-B14F-4D97-AF65-F5344CB8AC3E}">
        <p14:creationId xmlns:p14="http://schemas.microsoft.com/office/powerpoint/2010/main" val="154924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B079-796C-74DB-87A2-92CFF7A91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Einschub – Öffentliche &amp; Private Schlüssel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54A64-C71C-3C0C-2B31-F27B38F62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8" y="1093305"/>
            <a:ext cx="7761003" cy="426737"/>
          </a:xfrm>
        </p:spPr>
        <p:txBody>
          <a:bodyPr/>
          <a:lstStyle/>
          <a:p>
            <a:r>
              <a:rPr lang="de-CH" dirty="0"/>
              <a:t>Was passiert wenn Tom eine </a:t>
            </a:r>
            <a:r>
              <a:rPr lang="de-CH" dirty="0" err="1"/>
              <a:t>eMail</a:t>
            </a:r>
            <a:r>
              <a:rPr lang="de-CH" dirty="0"/>
              <a:t> an Maria verschicken will?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4D818-1EF3-FC27-C5DE-CB6584520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785DEE-1C82-5981-F6E1-596C6B40B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4" t="9474" r="16522"/>
          <a:stretch>
            <a:fillRect/>
          </a:stretch>
        </p:blipFill>
        <p:spPr>
          <a:xfrm>
            <a:off x="3247900" y="1661358"/>
            <a:ext cx="4698351" cy="47750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106052-C6B6-03F8-C2E0-23EC741F6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8041" y="1470623"/>
            <a:ext cx="1133193" cy="14150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4B7A0A-493F-CEA9-13C4-E8AE5FE40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4" r="22251"/>
          <a:stretch>
            <a:fillRect/>
          </a:stretch>
        </p:blipFill>
        <p:spPr>
          <a:xfrm flipH="1">
            <a:off x="8011200" y="4712648"/>
            <a:ext cx="1288474" cy="15693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BD2262-F01D-2008-8AFD-2F8CE5388DF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5" t="22876" r="14636" b="22573"/>
          <a:stretch>
            <a:fillRect/>
          </a:stretch>
        </p:blipFill>
        <p:spPr>
          <a:xfrm>
            <a:off x="7059248" y="4712648"/>
            <a:ext cx="696299" cy="540687"/>
          </a:xfrm>
          <a:prstGeom prst="rect">
            <a:avLst/>
          </a:prstGeom>
        </p:spPr>
      </p:pic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id="{4B33B7F4-7348-8581-DF4A-D7349ADAA509}"/>
              </a:ext>
            </a:extLst>
          </p:cNvPr>
          <p:cNvSpPr/>
          <p:nvPr/>
        </p:nvSpPr>
        <p:spPr>
          <a:xfrm>
            <a:off x="3740728" y="1463634"/>
            <a:ext cx="783771" cy="982683"/>
          </a:xfrm>
          <a:prstGeom prst="foldedCorner">
            <a:avLst>
              <a:gd name="adj" fmla="val 2782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Hallo Maria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CE604C-F15B-0FA2-E9A1-2F9C0C6EBA1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5" t="22876" r="14636" b="22573"/>
          <a:stretch>
            <a:fillRect/>
          </a:stretch>
        </p:blipFill>
        <p:spPr>
          <a:xfrm>
            <a:off x="5597075" y="4779524"/>
            <a:ext cx="696299" cy="5406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AC585C-C813-0678-0A1B-32B94189F7D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5" t="22876" r="14636" b="22573"/>
          <a:stretch>
            <a:fillRect/>
          </a:stretch>
        </p:blipFill>
        <p:spPr>
          <a:xfrm>
            <a:off x="4620398" y="3918114"/>
            <a:ext cx="696299" cy="5406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9F3CDA-BFFE-EBE8-4AD6-248E741429F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5" t="22876" r="14636" b="22573"/>
          <a:stretch>
            <a:fillRect/>
          </a:stretch>
        </p:blipFill>
        <p:spPr>
          <a:xfrm>
            <a:off x="4201347" y="3510259"/>
            <a:ext cx="696299" cy="5406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B636AB-0422-C04C-EFF8-49407B41086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5" t="22876" r="14636" b="22573"/>
          <a:stretch>
            <a:fillRect/>
          </a:stretch>
        </p:blipFill>
        <p:spPr>
          <a:xfrm>
            <a:off x="4132613" y="3236111"/>
            <a:ext cx="696299" cy="5406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4446C3-4CBF-F06B-7AC8-C27D37D2166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5" t="22876" r="14636" b="22573"/>
          <a:stretch>
            <a:fillRect/>
          </a:stretch>
        </p:blipFill>
        <p:spPr>
          <a:xfrm>
            <a:off x="4886208" y="2377718"/>
            <a:ext cx="696299" cy="540687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6913BBC-BFAB-55EE-F4E4-418F73279FD9}"/>
              </a:ext>
            </a:extLst>
          </p:cNvPr>
          <p:cNvSpPr txBox="1">
            <a:spLocks/>
          </p:cNvSpPr>
          <p:nvPr/>
        </p:nvSpPr>
        <p:spPr>
          <a:xfrm>
            <a:off x="360180" y="4623130"/>
            <a:ext cx="2469686" cy="426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772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Die Nachricht wandert von Knoten zu Knoten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27B197A-D905-14A2-07FB-D5356766606F}"/>
              </a:ext>
            </a:extLst>
          </p:cNvPr>
          <p:cNvSpPr txBox="1">
            <a:spLocks/>
          </p:cNvSpPr>
          <p:nvPr/>
        </p:nvSpPr>
        <p:spPr>
          <a:xfrm>
            <a:off x="7946251" y="1611146"/>
            <a:ext cx="2932196" cy="426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772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Das Problem?</a:t>
            </a:r>
          </a:p>
          <a:p>
            <a:r>
              <a:rPr lang="de-CH" dirty="0"/>
              <a:t>An jedem Knoten/Server kann man mitlesen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5ED13D-3FB2-2358-20A2-56BEF4B4BA19}"/>
              </a:ext>
            </a:extLst>
          </p:cNvPr>
          <p:cNvSpPr/>
          <p:nvPr/>
        </p:nvSpPr>
        <p:spPr>
          <a:xfrm>
            <a:off x="8011200" y="2798064"/>
            <a:ext cx="4180800" cy="1866734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dirty="0"/>
              <a:t>Deshalb: Hast Du was bestellt und z.B. </a:t>
            </a:r>
            <a:r>
              <a:rPr lang="de-CH" sz="1600" dirty="0" err="1"/>
              <a:t>dpd</a:t>
            </a:r>
            <a:r>
              <a:rPr lang="de-CH" sz="1600" dirty="0"/>
              <a:t> meldet die Lieferung, bekommt man oft plötzlich viele Nachrichten von </a:t>
            </a:r>
            <a:r>
              <a:rPr lang="de-CH" sz="1600" dirty="0" err="1"/>
              <a:t>ups</a:t>
            </a:r>
            <a:r>
              <a:rPr lang="de-CH" sz="1600" dirty="0"/>
              <a:t>/Post/… , dass eine Lieferung ansteht und für die Zustellung angeblich noch ein geringer Betrag «Zollgebühren» o.ä. erforderlich ist.</a:t>
            </a:r>
          </a:p>
        </p:txBody>
      </p:sp>
    </p:spTree>
    <p:extLst>
      <p:ext uri="{BB962C8B-B14F-4D97-AF65-F5344CB8AC3E}">
        <p14:creationId xmlns:p14="http://schemas.microsoft.com/office/powerpoint/2010/main" val="336790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532 L -0.00195 0.10186 L 0.08763 0.10186 L 0.02617 0.23611 L 0.0336 0.27084 L 0.0638 0.32871 L 0.07591 0.32963 L 0.14701 0.4544 L 0.26693 0.44746 L 0.26693 0.55139 " pathEditMode="relative" rAng="0" ptsTypes="AAAAAAAA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  <p:bldP spid="22" grpId="0"/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C081F-83A8-8015-7476-D5A1B682D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4A715-A576-592F-B569-20967D013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Einschub – Öffentliche &amp; Private Schlüssel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C6B63-511E-51DC-3000-B8A012706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9" y="1093305"/>
            <a:ext cx="2731802" cy="426737"/>
          </a:xfrm>
        </p:spPr>
        <p:txBody>
          <a:bodyPr/>
          <a:lstStyle/>
          <a:p>
            <a:r>
              <a:rPr lang="de-CH" dirty="0"/>
              <a:t>Wie lösen wir das?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254AF-7DAD-82E6-7061-258717FB6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B64713-790F-A999-52E1-ABEC19C5D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4" t="9474" r="16522"/>
          <a:stretch>
            <a:fillRect/>
          </a:stretch>
        </p:blipFill>
        <p:spPr>
          <a:xfrm>
            <a:off x="3247900" y="1661358"/>
            <a:ext cx="4698351" cy="47750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CB0454-945F-2DF3-62A3-21E5E712D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8041" y="1470623"/>
            <a:ext cx="1133193" cy="14150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7F23D2-27D7-3EFA-772E-AAD497063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4" r="22251"/>
          <a:stretch>
            <a:fillRect/>
          </a:stretch>
        </p:blipFill>
        <p:spPr>
          <a:xfrm flipH="1">
            <a:off x="8011200" y="4712648"/>
            <a:ext cx="1288474" cy="1569398"/>
          </a:xfrm>
          <a:prstGeom prst="rect">
            <a:avLst/>
          </a:prstGeom>
        </p:spPr>
      </p:pic>
      <p:pic>
        <p:nvPicPr>
          <p:cNvPr id="5" name="Picture 4" descr="Vorhängeschloss Messing 40 mm inkl. 3 Schlüssel">
            <a:extLst>
              <a:ext uri="{FF2B5EF4-FFF2-40B4-BE49-F238E27FC236}">
                <a16:creationId xmlns:a16="http://schemas.microsoft.com/office/drawing/2014/main" id="{79CC233E-347A-6FFB-1244-7F73255AE33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1" t="34933" r="59873"/>
          <a:stretch>
            <a:fillRect/>
          </a:stretch>
        </p:blipFill>
        <p:spPr bwMode="auto">
          <a:xfrm>
            <a:off x="9556536" y="4905827"/>
            <a:ext cx="697523" cy="1175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close-up of a lock&#10;&#10;AI-generated content may be incorrect.">
            <a:extLst>
              <a:ext uri="{FF2B5EF4-FFF2-40B4-BE49-F238E27FC236}">
                <a16:creationId xmlns:a16="http://schemas.microsoft.com/office/drawing/2014/main" id="{303E0584-F506-7424-DBEC-96FEE67F84A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01867" y="4473042"/>
            <a:ext cx="1153160" cy="225806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70BA32B-01D8-30E9-21E3-47AB5C67A62A}"/>
              </a:ext>
            </a:extLst>
          </p:cNvPr>
          <p:cNvSpPr txBox="1">
            <a:spLocks/>
          </p:cNvSpPr>
          <p:nvPr/>
        </p:nvSpPr>
        <p:spPr>
          <a:xfrm>
            <a:off x="516098" y="4020959"/>
            <a:ext cx="2856493" cy="426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772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1. Maria sendet Tom ihren «öffentlichen Schlüssel»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140AFF3-9DA2-FA4E-2204-5A8DCAAF23E5}"/>
              </a:ext>
            </a:extLst>
          </p:cNvPr>
          <p:cNvSpPr txBox="1">
            <a:spLocks/>
          </p:cNvSpPr>
          <p:nvPr/>
        </p:nvSpPr>
        <p:spPr>
          <a:xfrm>
            <a:off x="7866467" y="1101159"/>
            <a:ext cx="2387591" cy="426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772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2. Tom verschlüsselt seine Nachricht und schickt sie los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9BD4073-B8E1-955C-B6B5-E67ABE6E0394}"/>
              </a:ext>
            </a:extLst>
          </p:cNvPr>
          <p:cNvGrpSpPr/>
          <p:nvPr/>
        </p:nvGrpSpPr>
        <p:grpSpPr>
          <a:xfrm>
            <a:off x="3740728" y="1463634"/>
            <a:ext cx="816245" cy="1187396"/>
            <a:chOff x="3740728" y="1463634"/>
            <a:chExt cx="816245" cy="1187396"/>
          </a:xfrm>
        </p:grpSpPr>
        <p:sp>
          <p:nvSpPr>
            <p:cNvPr id="15" name="Rectangle: Folded Corner 14">
              <a:extLst>
                <a:ext uri="{FF2B5EF4-FFF2-40B4-BE49-F238E27FC236}">
                  <a16:creationId xmlns:a16="http://schemas.microsoft.com/office/drawing/2014/main" id="{583DD354-50E0-03FB-AD68-CDF307C0555E}"/>
                </a:ext>
              </a:extLst>
            </p:cNvPr>
            <p:cNvSpPr/>
            <p:nvPr/>
          </p:nvSpPr>
          <p:spPr>
            <a:xfrm>
              <a:off x="3740728" y="1463634"/>
              <a:ext cx="783771" cy="982683"/>
            </a:xfrm>
            <a:prstGeom prst="foldedCorner">
              <a:avLst>
                <a:gd name="adj" fmla="val 27828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dirty="0" err="1"/>
                <a:t>Grmbgrmp</a:t>
              </a:r>
              <a:r>
                <a:rPr lang="de-CH" dirty="0"/>
                <a:t> </a:t>
              </a:r>
            </a:p>
          </p:txBody>
        </p:sp>
        <p:pic>
          <p:nvPicPr>
            <p:cNvPr id="13" name="Picture 12" descr="Vorhängeschloss Messing 40 mm inkl. 3 Schlüssel">
              <a:extLst>
                <a:ext uri="{FF2B5EF4-FFF2-40B4-BE49-F238E27FC236}">
                  <a16:creationId xmlns:a16="http://schemas.microsoft.com/office/drawing/2014/main" id="{289CCBDA-E6D0-94C1-3F38-E0057A5B1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0"/>
            <a:stretch>
              <a:fillRect/>
            </a:stretch>
          </p:blipFill>
          <p:spPr bwMode="auto">
            <a:xfrm>
              <a:off x="4129080" y="2073542"/>
              <a:ext cx="427893" cy="5774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03673BBC-B590-D2B6-2B13-314C95BBFB14}"/>
              </a:ext>
            </a:extLst>
          </p:cNvPr>
          <p:cNvSpPr/>
          <p:nvPr/>
        </p:nvSpPr>
        <p:spPr>
          <a:xfrm>
            <a:off x="3740728" y="1470623"/>
            <a:ext cx="783771" cy="982683"/>
          </a:xfrm>
          <a:prstGeom prst="foldedCorner">
            <a:avLst>
              <a:gd name="adj" fmla="val 2782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Hallo Maria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EE15B3D-B6D4-20D0-104F-40F44F35322A}"/>
              </a:ext>
            </a:extLst>
          </p:cNvPr>
          <p:cNvSpPr txBox="1">
            <a:spLocks/>
          </p:cNvSpPr>
          <p:nvPr/>
        </p:nvSpPr>
        <p:spPr>
          <a:xfrm>
            <a:off x="526724" y="5015323"/>
            <a:ext cx="2666945" cy="426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772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3. Maria entschlüsselt die Nachricht mit ihrem privaten Schlüssel</a:t>
            </a:r>
          </a:p>
        </p:txBody>
      </p:sp>
      <p:sp>
        <p:nvSpPr>
          <p:cNvPr id="26" name="Rectangle: Folded Corner 25">
            <a:extLst>
              <a:ext uri="{FF2B5EF4-FFF2-40B4-BE49-F238E27FC236}">
                <a16:creationId xmlns:a16="http://schemas.microsoft.com/office/drawing/2014/main" id="{E63D4DC4-BC9F-0226-FB87-79B0C9EDEB16}"/>
              </a:ext>
            </a:extLst>
          </p:cNvPr>
          <p:cNvSpPr/>
          <p:nvPr/>
        </p:nvSpPr>
        <p:spPr>
          <a:xfrm>
            <a:off x="6970567" y="5350961"/>
            <a:ext cx="783771" cy="982683"/>
          </a:xfrm>
          <a:prstGeom prst="foldedCorner">
            <a:avLst>
              <a:gd name="adj" fmla="val 2782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Hallo Maria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9614BF6-B48D-1297-B8E2-B0C41553D5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5618" y="4772032"/>
            <a:ext cx="605512" cy="6055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87D4A94-875B-D71F-7B8F-9C4B918CCA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0034" y="3894166"/>
            <a:ext cx="605512" cy="6055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95B97CD-04EA-FED6-BD1D-C73F8BD43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4217" y="3551604"/>
            <a:ext cx="605512" cy="60551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A4CE9C3-A66F-22B9-12EC-C56AD56DD1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1743" y="3272598"/>
            <a:ext cx="605512" cy="60551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FA483E8-2320-9294-2A14-C46AD1E3C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9028" y="4745169"/>
            <a:ext cx="605512" cy="60551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10E10A1-05E9-B234-4E83-84323A67D8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5325" y="2362286"/>
            <a:ext cx="605512" cy="605512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9392DDB-94FD-BEEE-B54E-C7D50E931890}"/>
              </a:ext>
            </a:extLst>
          </p:cNvPr>
          <p:cNvSpPr/>
          <p:nvPr/>
        </p:nvSpPr>
        <p:spPr>
          <a:xfrm>
            <a:off x="8011200" y="2362285"/>
            <a:ext cx="4048192" cy="201377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1" dirty="0"/>
              <a:t>Das Prinzip dahinter?</a:t>
            </a:r>
          </a:p>
          <a:p>
            <a:pPr algn="ctr"/>
            <a:r>
              <a:rPr lang="de-CH" dirty="0"/>
              <a:t>Jeder kann seinen öffentlichen Schlüssel hergeben. Das böswillige Knacken damit geschützter Daten braucht aber extrem lang (Jahrhunderte bis Jahr-Millionen)</a:t>
            </a:r>
          </a:p>
        </p:txBody>
      </p:sp>
    </p:spTree>
    <p:extLst>
      <p:ext uri="{BB962C8B-B14F-4D97-AF65-F5344CB8AC3E}">
        <p14:creationId xmlns:p14="http://schemas.microsoft.com/office/powerpoint/2010/main" val="155962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-0.75482 -0.44074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47" y="-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482 -0.44167 L -0.53568 -0.4856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1" y="-219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00139 L -0.00221 0.08519 L 0.08581 0.08588 L 0.02553 0.22199 L 0.0323 0.25648 L 0.06303 0.31551 L 0.07461 0.31273 L 0.14571 0.44282 L 0.26563 0.43056 L 0.26407 0.5537 L 0.26459 0.55023 " pathEditMode="relative" ptsTypes="AAAAAAAAAAA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-0.19583 0.12268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8" grpId="0" animBg="1"/>
      <p:bldP spid="25" grpId="0"/>
      <p:bldP spid="26" grpId="0" animBg="1"/>
      <p:bldP spid="3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C986F-A5FB-56DF-CA9C-71908769A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Bitcoin-Geschäfte basieren auf Verschlüsselung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EE2AB-A502-0DB4-AF8F-8C67B4AE7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8" y="1093305"/>
            <a:ext cx="11163632" cy="925500"/>
          </a:xfrm>
        </p:spPr>
        <p:txBody>
          <a:bodyPr/>
          <a:lstStyle/>
          <a:p>
            <a:r>
              <a:rPr lang="de-CH" dirty="0"/>
              <a:t>Die Weitergabe von Bitcoin erfolgt durch die Verschlüsselung zu Gunsten des neuen Besitzers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8EAEE-9C5B-BF8D-085C-58EACEFA1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 descr="So funktioniert die Kryptowährung Bitcoin">
            <a:extLst>
              <a:ext uri="{FF2B5EF4-FFF2-40B4-BE49-F238E27FC236}">
                <a16:creationId xmlns:a16="http://schemas.microsoft.com/office/drawing/2014/main" id="{480F9B04-E311-1AEE-EB58-B1DEBED0C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68"/>
          <a:stretch>
            <a:fillRect/>
          </a:stretch>
        </p:blipFill>
        <p:spPr bwMode="auto">
          <a:xfrm>
            <a:off x="587985" y="1556054"/>
            <a:ext cx="10851271" cy="45597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9B0BE5-8586-41CA-BD52-E8A3B64B2EF0}"/>
              </a:ext>
            </a:extLst>
          </p:cNvPr>
          <p:cNvSpPr/>
          <p:nvPr/>
        </p:nvSpPr>
        <p:spPr>
          <a:xfrm>
            <a:off x="2048493" y="4310744"/>
            <a:ext cx="855023" cy="4868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231151-B4AF-2AB7-67FF-CC14529B34CB}"/>
              </a:ext>
            </a:extLst>
          </p:cNvPr>
          <p:cNvSpPr/>
          <p:nvPr/>
        </p:nvSpPr>
        <p:spPr>
          <a:xfrm>
            <a:off x="5588835" y="4310743"/>
            <a:ext cx="855023" cy="4868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FFD362-B31C-D14C-CB85-D11036A25F3A}"/>
              </a:ext>
            </a:extLst>
          </p:cNvPr>
          <p:cNvSpPr/>
          <p:nvPr/>
        </p:nvSpPr>
        <p:spPr>
          <a:xfrm>
            <a:off x="9131657" y="4308762"/>
            <a:ext cx="855023" cy="4868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1A30992-2565-BBCE-3314-22B0481B25B8}"/>
              </a:ext>
            </a:extLst>
          </p:cNvPr>
          <p:cNvSpPr/>
          <p:nvPr/>
        </p:nvSpPr>
        <p:spPr>
          <a:xfrm>
            <a:off x="205305" y="5486401"/>
            <a:ext cx="1775205" cy="1181594"/>
          </a:xfrm>
          <a:prstGeom prst="wedgeRoundRectCallout">
            <a:avLst>
              <a:gd name="adj1" fmla="val 79844"/>
              <a:gd name="adj2" fmla="val -130465"/>
              <a:gd name="adj3" fmla="val 16667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dirty="0"/>
              <a:t>Enthält die Menge an Bitcoin und Zusatzdaten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3B94E8-710C-8F2B-366B-F159214E3634}"/>
              </a:ext>
            </a:extLst>
          </p:cNvPr>
          <p:cNvSpPr txBox="1"/>
          <p:nvPr/>
        </p:nvSpPr>
        <p:spPr>
          <a:xfrm>
            <a:off x="4061361" y="3835922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/>
              <a:t>2.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62D2BB-C645-2776-479F-1579DDF96871}"/>
              </a:ext>
            </a:extLst>
          </p:cNvPr>
          <p:cNvSpPr txBox="1"/>
          <p:nvPr/>
        </p:nvSpPr>
        <p:spPr>
          <a:xfrm>
            <a:off x="7585038" y="3835921"/>
            <a:ext cx="333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/>
              <a:t>3.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5C263F-7522-0D16-73BD-8F723748D484}"/>
              </a:ext>
            </a:extLst>
          </p:cNvPr>
          <p:cNvSpPr txBox="1"/>
          <p:nvPr/>
        </p:nvSpPr>
        <p:spPr>
          <a:xfrm>
            <a:off x="565406" y="3841559"/>
            <a:ext cx="870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1400" dirty="0"/>
              <a:t>1.</a:t>
            </a:r>
          </a:p>
          <a:p>
            <a:pPr algn="ctr"/>
            <a:r>
              <a:rPr lang="de-CH" sz="1400" dirty="0"/>
              <a:t>Besitzer</a:t>
            </a:r>
          </a:p>
        </p:txBody>
      </p:sp>
    </p:spTree>
    <p:extLst>
      <p:ext uri="{BB962C8B-B14F-4D97-AF65-F5344CB8AC3E}">
        <p14:creationId xmlns:p14="http://schemas.microsoft.com/office/powerpoint/2010/main" val="3741547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EF5CE-F7B7-C2CC-347C-75ABCB9AD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Aber… der Vorbesitzer hat ja den Bitcoin auch noch </a:t>
            </a:r>
            <a:br>
              <a:rPr lang="de-CH" dirty="0"/>
            </a:br>
            <a:r>
              <a:rPr lang="de-CH" dirty="0"/>
              <a:t>auf seinem PC?!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4ACD9-1221-0EAC-1B92-D52F30F2D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8" y="1294410"/>
            <a:ext cx="11273710" cy="2327564"/>
          </a:xfrm>
        </p:spPr>
        <p:txBody>
          <a:bodyPr/>
          <a:lstStyle/>
          <a:p>
            <a:r>
              <a:rPr lang="de-CH" dirty="0"/>
              <a:t>Bitcoin-Geschäfte werden an sog. Miner (Schürfer) gemeldet.</a:t>
            </a:r>
          </a:p>
          <a:p>
            <a:r>
              <a:rPr lang="de-CH" dirty="0"/>
              <a:t>Diese sammeln Transaktionen, formen sie zu einem Block und versuchen dann für diesen neuen Block einen sog. «Hash» zu berechnen, dessen Wert bestimmte Kriterien erfüllen muss – und das ist extrem aufwändig.</a:t>
            </a:r>
          </a:p>
          <a:p>
            <a:r>
              <a:rPr lang="de-CH" dirty="0"/>
              <a:t>Alle Miner (aktuell etwa 1 Million weltweit) stehen </a:t>
            </a:r>
            <a:br>
              <a:rPr lang="de-CH" dirty="0"/>
            </a:br>
            <a:r>
              <a:rPr lang="de-CH" dirty="0"/>
              <a:t>bei diesem Wettlauf um den nächsten Block in </a:t>
            </a:r>
            <a:br>
              <a:rPr lang="de-CH" dirty="0"/>
            </a:br>
            <a:r>
              <a:rPr lang="de-CH" dirty="0"/>
              <a:t>Konkurrenz. Es gibt </a:t>
            </a:r>
            <a:r>
              <a:rPr lang="de-CH" b="1" dirty="0"/>
              <a:t>keine </a:t>
            </a:r>
            <a:r>
              <a:rPr lang="de-CH" dirty="0"/>
              <a:t>zentrale Steuerung.</a:t>
            </a:r>
          </a:p>
          <a:p>
            <a:r>
              <a:rPr lang="de-CH" dirty="0"/>
              <a:t>Erst wenn ein neuer Block entsteht (alle 10 Minuten) </a:t>
            </a:r>
            <a:br>
              <a:rPr lang="de-CH" dirty="0"/>
            </a:br>
            <a:r>
              <a:rPr lang="de-CH" dirty="0"/>
              <a:t>ist die Transaktion endgültig. Und damit der Besitz</a:t>
            </a:r>
            <a:br>
              <a:rPr lang="de-CH" dirty="0"/>
            </a:br>
            <a:r>
              <a:rPr lang="de-CH" dirty="0"/>
              <a:t>des Bitcoins an den neuen Besitzer übertragen.</a:t>
            </a:r>
          </a:p>
          <a:p>
            <a:r>
              <a:rPr lang="de-CH" dirty="0"/>
              <a:t>Der Miner mit dem ersten erfolgreichen Block bekommt </a:t>
            </a:r>
            <a:br>
              <a:rPr lang="de-CH" dirty="0"/>
            </a:br>
            <a:r>
              <a:rPr lang="de-CH" dirty="0"/>
              <a:t>eine Belohnung für den Aufwand (er darf X Bitcoin mit </a:t>
            </a:r>
            <a:br>
              <a:rPr lang="de-CH" dirty="0"/>
            </a:br>
            <a:r>
              <a:rPr lang="de-CH" dirty="0"/>
              <a:t>seinem öffentlichen Schlüssel eintragen). Mit dem </a:t>
            </a:r>
            <a:br>
              <a:rPr lang="de-CH" dirty="0"/>
            </a:br>
            <a:r>
              <a:rPr lang="de-CH" dirty="0"/>
              <a:t>Verkauf derselben bezahlt er seinen Strom, Geräte,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08B78-1E0E-25F5-08C3-5B131D14D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59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75542C-621A-3DCB-5D18-24F9BFA7E852}"/>
              </a:ext>
            </a:extLst>
          </p:cNvPr>
          <p:cNvGrpSpPr/>
          <p:nvPr/>
        </p:nvGrpSpPr>
        <p:grpSpPr>
          <a:xfrm>
            <a:off x="6638824" y="2570791"/>
            <a:ext cx="4874664" cy="3917472"/>
            <a:chOff x="3230245" y="2256312"/>
            <a:chExt cx="5731510" cy="4434048"/>
          </a:xfrm>
        </p:grpSpPr>
        <p:pic>
          <p:nvPicPr>
            <p:cNvPr id="5" name="Picture 4" descr="So funktioniert die Kryptowährung Bitcoin">
              <a:extLst>
                <a:ext uri="{FF2B5EF4-FFF2-40B4-BE49-F238E27FC236}">
                  <a16:creationId xmlns:a16="http://schemas.microsoft.com/office/drawing/2014/main" id="{CA8B9904-BEB0-A5B7-EB55-2789C7777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22"/>
            <a:stretch>
              <a:fillRect/>
            </a:stretch>
          </p:blipFill>
          <p:spPr bwMode="auto">
            <a:xfrm>
              <a:off x="3230245" y="2256312"/>
              <a:ext cx="5731510" cy="44340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358DA3-442B-A444-857E-14E5B519F7D3}"/>
                </a:ext>
              </a:extLst>
            </p:cNvPr>
            <p:cNvSpPr/>
            <p:nvPr/>
          </p:nvSpPr>
          <p:spPr>
            <a:xfrm>
              <a:off x="6988629" y="5706094"/>
              <a:ext cx="1371600" cy="344384"/>
            </a:xfrm>
            <a:prstGeom prst="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1400" dirty="0"/>
                <a:t>Miner Paul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931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D1B-815C-4296-5DF4-13BC1E2DA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Reichweiten – Was heute geht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D40C0-6799-5606-AF00-0F69E72C5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480" y="5770879"/>
            <a:ext cx="11391421" cy="543109"/>
          </a:xfrm>
        </p:spPr>
        <p:txBody>
          <a:bodyPr/>
          <a:lstStyle/>
          <a:p>
            <a:r>
              <a:rPr lang="de-CH" dirty="0"/>
              <a:t>Die Folienbreite reicht fast nicht aus…</a:t>
            </a:r>
          </a:p>
          <a:p>
            <a:pPr>
              <a:spcBef>
                <a:spcPts val="0"/>
              </a:spcBef>
            </a:pPr>
            <a:r>
              <a:rPr lang="de-CH" dirty="0"/>
              <a:t>Modellberechnung basierend auf einem vollen Akku und einmal Laden von 10..80%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024B8-0143-99A3-4ED5-F4C80143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 descr="A graph of blue and white lines&#10;&#10;AI-generated content may be incorrect.">
            <a:extLst>
              <a:ext uri="{FF2B5EF4-FFF2-40B4-BE49-F238E27FC236}">
                <a16:creationId xmlns:a16="http://schemas.microsoft.com/office/drawing/2014/main" id="{D83BD047-ABB4-B99A-617E-2ADB39F97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05" y="1209745"/>
            <a:ext cx="11781390" cy="44385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0EA7CC-E8AF-5FCC-A070-0492AB081CCA}"/>
              </a:ext>
            </a:extLst>
          </p:cNvPr>
          <p:cNvSpPr txBox="1"/>
          <p:nvPr/>
        </p:nvSpPr>
        <p:spPr>
          <a:xfrm>
            <a:off x="6614160" y="5041179"/>
            <a:ext cx="6511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CH" b="1" dirty="0"/>
              <a:t>500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F4D0E8-0B83-1834-6A6B-0D449D06480C}"/>
              </a:ext>
            </a:extLst>
          </p:cNvPr>
          <p:cNvSpPr txBox="1"/>
          <p:nvPr/>
        </p:nvSpPr>
        <p:spPr>
          <a:xfrm>
            <a:off x="9119616" y="5041179"/>
            <a:ext cx="6238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CH" b="1" dirty="0"/>
              <a:t>750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0CFF6A-CE57-A4C2-174D-B24D460B94B7}"/>
              </a:ext>
            </a:extLst>
          </p:cNvPr>
          <p:cNvSpPr txBox="1"/>
          <p:nvPr/>
        </p:nvSpPr>
        <p:spPr>
          <a:xfrm>
            <a:off x="11366812" y="5041179"/>
            <a:ext cx="7665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CH" b="1" dirty="0"/>
              <a:t>1000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082FD1-C2ED-2687-C144-6F7B6038CBD6}"/>
              </a:ext>
            </a:extLst>
          </p:cNvPr>
          <p:cNvSpPr txBox="1"/>
          <p:nvPr/>
        </p:nvSpPr>
        <p:spPr>
          <a:xfrm>
            <a:off x="4114800" y="5041179"/>
            <a:ext cx="631904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de-CH" b="1" dirty="0"/>
              <a:t>250</a:t>
            </a:r>
          </a:p>
        </p:txBody>
      </p:sp>
    </p:spTree>
    <p:extLst>
      <p:ext uri="{BB962C8B-B14F-4D97-AF65-F5344CB8AC3E}">
        <p14:creationId xmlns:p14="http://schemas.microsoft.com/office/powerpoint/2010/main" val="28094231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A8EDB-74A7-560E-9F74-8C09CAC06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Aus einem Block wird die Blockchain (Kette)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68EB7-C885-A476-1CF3-EE00D016D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8" y="1093304"/>
            <a:ext cx="11159803" cy="4149651"/>
          </a:xfrm>
        </p:spPr>
        <p:txBody>
          <a:bodyPr/>
          <a:lstStyle/>
          <a:p>
            <a:r>
              <a:rPr lang="de-CH" dirty="0"/>
              <a:t>Die Blockchain besteht aus der Verkettung aller Blöcke seit Anbeginn der Bitcoin-Zeiten (2009).</a:t>
            </a:r>
          </a:p>
          <a:p>
            <a:r>
              <a:rPr lang="de-CH" dirty="0"/>
              <a:t>Sie enthält somit </a:t>
            </a:r>
            <a:r>
              <a:rPr lang="de-CH" b="1" dirty="0"/>
              <a:t>sämtliche </a:t>
            </a:r>
            <a:r>
              <a:rPr lang="de-CH" dirty="0"/>
              <a:t>Transaktionen und ist heute (August 2025) etwa 680 GB gross. Im Vergleich: Das grösste iPhone hat heute 1’000 GB Speicher.</a:t>
            </a:r>
          </a:p>
          <a:p>
            <a:endParaRPr lang="de-CH" dirty="0"/>
          </a:p>
          <a:p>
            <a:endParaRPr lang="de-CH" dirty="0"/>
          </a:p>
          <a:p>
            <a:br>
              <a:rPr lang="de-CH" dirty="0"/>
            </a:br>
            <a:br>
              <a:rPr lang="de-CH" dirty="0"/>
            </a:br>
            <a:br>
              <a:rPr lang="de-CH" dirty="0"/>
            </a:br>
            <a:r>
              <a:rPr lang="de-CH" dirty="0"/>
              <a:t>Sollten bei der Blocksuche parallel Blöcke entstehen überlebt auf Dauer nur die längste Kette.</a:t>
            </a:r>
          </a:p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A1AD9-94C3-7092-BEF8-B74DA0449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 descr="So funktioniert die Kryptowährung Bitcoin">
            <a:hlinkClick r:id="rId3"/>
            <a:extLst>
              <a:ext uri="{FF2B5EF4-FFF2-40B4-BE49-F238E27FC236}">
                <a16:creationId xmlns:a16="http://schemas.microsoft.com/office/drawing/2014/main" id="{08DDA2C8-E867-687B-FD3E-6482B94CE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54" b="1045"/>
          <a:stretch>
            <a:fillRect/>
          </a:stretch>
        </p:blipFill>
        <p:spPr bwMode="auto">
          <a:xfrm>
            <a:off x="1099431" y="2291544"/>
            <a:ext cx="5731510" cy="19416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FA72274-D05F-9900-F852-8F3FAF30E51B}"/>
              </a:ext>
            </a:extLst>
          </p:cNvPr>
          <p:cNvSpPr/>
          <p:nvPr/>
        </p:nvSpPr>
        <p:spPr>
          <a:xfrm>
            <a:off x="605642" y="4696691"/>
            <a:ext cx="11257174" cy="179157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CH" b="1" dirty="0"/>
              <a:t>Fazit</a:t>
            </a:r>
          </a:p>
          <a:p>
            <a:r>
              <a:rPr lang="de-CH" dirty="0"/>
              <a:t>Bitcoins sind wie Zahlen auf unseren Bankkonten.</a:t>
            </a:r>
          </a:p>
          <a:p>
            <a:r>
              <a:rPr lang="de-CH" dirty="0"/>
              <a:t>Die Aufzeichnung in der Blockchain stellt Konsistenz sicher, d.h. wem wieviel gehört.</a:t>
            </a:r>
          </a:p>
          <a:p>
            <a:r>
              <a:rPr lang="de-CH" dirty="0"/>
              <a:t>Durch die verteilte Organisation gibt es keine zentrale Instanz. Einzelne Betrüger tun sich sehr schwer.</a:t>
            </a:r>
          </a:p>
          <a:p>
            <a:r>
              <a:rPr lang="de-CH" dirty="0"/>
              <a:t>Es funktioniert aber nur wenn die Nachfrage da ist und sich auch viele Miner beteiligen.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CF7870-B334-1DD5-0234-1F7EE971A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416" y="2214849"/>
            <a:ext cx="3360054" cy="2167777"/>
          </a:xfrm>
          <a:prstGeom prst="rect">
            <a:avLst/>
          </a:prstGeom>
        </p:spPr>
      </p:pic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A4128893-9D8D-CF37-F4C5-18A9D8EA1833}"/>
              </a:ext>
            </a:extLst>
          </p:cNvPr>
          <p:cNvSpPr/>
          <p:nvPr/>
        </p:nvSpPr>
        <p:spPr>
          <a:xfrm>
            <a:off x="6968918" y="3168129"/>
            <a:ext cx="817009" cy="436910"/>
          </a:xfrm>
          <a:prstGeom prst="left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dirty="0"/>
              <a:t>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C917A7-FC88-3FDD-0E3B-3258E7F8BE9E}"/>
              </a:ext>
            </a:extLst>
          </p:cNvPr>
          <p:cNvSpPr txBox="1"/>
          <p:nvPr/>
        </p:nvSpPr>
        <p:spPr>
          <a:xfrm>
            <a:off x="8613758" y="2560073"/>
            <a:ext cx="19153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/>
              <a:t>Komplette Buchhaltung </a:t>
            </a:r>
            <a:r>
              <a:rPr lang="de-CH" b="1" dirty="0"/>
              <a:t>aller </a:t>
            </a:r>
            <a:r>
              <a:rPr lang="de-CH" dirty="0"/>
              <a:t>Bitcoins seit Anbeginn der Zeit (2009) </a:t>
            </a:r>
          </a:p>
        </p:txBody>
      </p:sp>
    </p:spTree>
    <p:extLst>
      <p:ext uri="{BB962C8B-B14F-4D97-AF65-F5344CB8AC3E}">
        <p14:creationId xmlns:p14="http://schemas.microsoft.com/office/powerpoint/2010/main" val="316156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31C8E-F47A-7286-A70B-74CBAF636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Kann ich auch Schürfen?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941F7-679C-7FEC-0815-2B2A1F90E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8" y="1093305"/>
            <a:ext cx="11159803" cy="622679"/>
          </a:xfrm>
        </p:spPr>
        <p:txBody>
          <a:bodyPr/>
          <a:lstStyle/>
          <a:p>
            <a:r>
              <a:rPr lang="de-CH" dirty="0"/>
              <a:t>Theoretisch ja</a:t>
            </a:r>
          </a:p>
          <a:p>
            <a:r>
              <a:rPr lang="de-CH" b="1" dirty="0"/>
              <a:t>Was braucht es dazu?</a:t>
            </a:r>
          </a:p>
          <a:p>
            <a:r>
              <a:rPr lang="de-CH" dirty="0"/>
              <a:t>Eine (sehr, sehr) grosse Menge Grafikkarten (Einzelpreis um die 1’000.-), Strom, Räume, Software, Zeit.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1958F-3E9C-6C19-AE26-37F13B05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 descr="A large metal shelf with many black and yellow wires&#10;&#10;AI-generated content may be incorrect.">
            <a:extLst>
              <a:ext uri="{FF2B5EF4-FFF2-40B4-BE49-F238E27FC236}">
                <a16:creationId xmlns:a16="http://schemas.microsoft.com/office/drawing/2014/main" id="{5BEE8031-03A5-2067-0DA4-2940E7F2A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7" r="8009"/>
          <a:stretch>
            <a:fillRect/>
          </a:stretch>
        </p:blipFill>
        <p:spPr bwMode="auto">
          <a:xfrm>
            <a:off x="587829" y="2768031"/>
            <a:ext cx="4613563" cy="32219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459A5D-0F43-C7DD-BBDD-13CA21EF1A47}"/>
              </a:ext>
            </a:extLst>
          </p:cNvPr>
          <p:cNvSpPr txBox="1"/>
          <p:nvPr/>
        </p:nvSpPr>
        <p:spPr>
          <a:xfrm>
            <a:off x="469075" y="5990021"/>
            <a:ext cx="4732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dirty="0"/>
              <a:t>Beispiel für einen kleinen sog. ‘</a:t>
            </a:r>
            <a:r>
              <a:rPr lang="de-CH" sz="1400" dirty="0" err="1"/>
              <a:t>Rig</a:t>
            </a:r>
            <a:r>
              <a:rPr lang="de-CH" sz="1400" dirty="0"/>
              <a:t>’, d.h. die Verbindung eines Mainboards mit vielen Grafikkarten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B98FF2-8497-E529-E1A2-ABBBF3353DEB}"/>
              </a:ext>
            </a:extLst>
          </p:cNvPr>
          <p:cNvSpPr txBox="1">
            <a:spLocks/>
          </p:cNvSpPr>
          <p:nvPr/>
        </p:nvSpPr>
        <p:spPr>
          <a:xfrm>
            <a:off x="5424565" y="2563866"/>
            <a:ext cx="6259877" cy="6226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772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b="1" dirty="0"/>
              <a:t>Ist das alles?</a:t>
            </a:r>
          </a:p>
          <a:p>
            <a:r>
              <a:rPr lang="de-CH" dirty="0"/>
              <a:t>Naja, Du stehst in weltweiter Konkurrenz zu sog. Farmen, die Tausende von Grafikkarten nutzen.</a:t>
            </a:r>
          </a:p>
          <a:p>
            <a:r>
              <a:rPr lang="de-CH" b="1" dirty="0"/>
              <a:t>Warum eigentlich Grafikkarten?</a:t>
            </a:r>
          </a:p>
          <a:p>
            <a:r>
              <a:rPr lang="de-CH" dirty="0"/>
              <a:t>Weil man bemerkt hat, dass die Berechnung aktueller Computergrafik, d.h. die Projektion körperlicher Objekte auf eine Fläche (Bildschirm), sehr ähnliche Berechnungen erfordert wie das Schürfen von Bitcoin.</a:t>
            </a:r>
            <a:br>
              <a:rPr lang="de-CH" dirty="0"/>
            </a:br>
            <a:r>
              <a:rPr lang="de-CH" dirty="0"/>
              <a:t>Somit ist die Verwendung von Grafikkarten günstiger als spezielle Chips zu entwickeln.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4B0189-3151-3CAE-5216-8B1AC02B4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031" y="278693"/>
            <a:ext cx="2443835" cy="162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9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2C4C-DE83-8863-05B4-234EDEA82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Vergangenheit und Zukunft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305AD-C648-8DC8-75ED-CAF12B9A3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509" y="1093305"/>
            <a:ext cx="9214584" cy="5220684"/>
          </a:xfrm>
        </p:spPr>
        <p:txBody>
          <a:bodyPr/>
          <a:lstStyle/>
          <a:p>
            <a:r>
              <a:rPr lang="de-CH" dirty="0"/>
              <a:t>Satoshi Nakamoto – anonymer Erfinder von Bitcoin und der Blockchain – veröffentlichte am 09. Januar 2009 den ersten Block der Bitcoin-Blockchain.</a:t>
            </a:r>
          </a:p>
          <a:p>
            <a:r>
              <a:rPr lang="de-CH" dirty="0"/>
              <a:t>Satoshi berechnete den sogenannten Genesis-Block von ‘Hand’. Satoshi führte eine Belohnung für neu gefundene Blöcke ein. Er erhielt für den Genesis-Block 50 Bitcoins.</a:t>
            </a:r>
          </a:p>
          <a:p>
            <a:r>
              <a:rPr lang="de-CH" dirty="0"/>
              <a:t>Das System ist begrenzt: 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de-CH" dirty="0"/>
              <a:t>Satoshi hat die Menge an Bitcoins auf 21 Millionen Bitcoins begrenzt – danach wird es keine neuen Bitcoins mehr geben.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de-CH" dirty="0"/>
              <a:t>Die Belohnung reduziert sich </a:t>
            </a:r>
            <a:r>
              <a:rPr lang="de-DE" dirty="0"/>
              <a:t>alle 210‘000 Blöcke, d.h. alle vier Jahre. </a:t>
            </a:r>
            <a:r>
              <a:rPr lang="de-CH" dirty="0"/>
              <a:t>Dadurch – und durch das Maximum an Bitcoin – fällt die Belohnung im Jahr 2140 auf null.</a:t>
            </a:r>
          </a:p>
          <a:p>
            <a:r>
              <a:rPr lang="de-CH" dirty="0"/>
              <a:t>Da es die Miner braucht, wird es spätestens ab da Transaktionsgebühren brauchen.</a:t>
            </a:r>
          </a:p>
          <a:p>
            <a:r>
              <a:rPr lang="de-CH" dirty="0"/>
              <a:t>Wie gross wird die Blockchain wohl 2140 sein? Nach 16 Jahren hat sie schon 680GB.</a:t>
            </a:r>
            <a:br>
              <a:rPr lang="de-CH" dirty="0"/>
            </a:br>
            <a:r>
              <a:rPr lang="de-CH" dirty="0"/>
              <a:t>Der Transfer so einer grossen Datei braucht immer mehr Zeit. Heute brauchen die 680 GB mit meiner Glasfaser-Download-Geschwindigkeit von 1’000 Mbit/s fast 2 Stunden.</a:t>
            </a:r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E5F6E-C965-3722-F193-DC702452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56CF5F-3C52-E161-CAE0-63CA0D4CD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99" y="1211283"/>
            <a:ext cx="1778082" cy="237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56B11-7821-9ACE-D7CD-5F782F568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Lohnt sich die Investition in Bitcoin?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ED3C6-C50A-3FD4-F205-7805E6398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2623" y="1093305"/>
            <a:ext cx="7163278" cy="5220684"/>
          </a:xfrm>
        </p:spPr>
        <p:txBody>
          <a:bodyPr/>
          <a:lstStyle/>
          <a:p>
            <a:r>
              <a:rPr lang="de-CH" dirty="0"/>
              <a:t>Das wird die Zukunft zeigen…</a:t>
            </a:r>
          </a:p>
          <a:p>
            <a:r>
              <a:rPr lang="de-CH" dirty="0"/>
              <a:t>So wie bei allen Anlagen hängt es von der eigenen Risiko-Bereitschaft ab.</a:t>
            </a:r>
          </a:p>
          <a:p>
            <a:r>
              <a:rPr lang="de-CH" dirty="0"/>
              <a:t>Und…</a:t>
            </a:r>
          </a:p>
          <a:p>
            <a:r>
              <a:rPr lang="de-CH" dirty="0"/>
              <a:t>Ob man sein Geld einer seriösen Plattform gibt (Swissquote, Banken, bankenähnliche Portale) oder auf die Wild-West-Apps hereinfällt, die Dir Gewinn vorgaukeln obwohl Dein Geld inzwischen schon 3x gewaschen wurde…</a:t>
            </a:r>
          </a:p>
          <a:p>
            <a:r>
              <a:rPr lang="de-CH" dirty="0"/>
              <a:t>Ausserdem ist die Zukunft um und nach 2140 aus meiner Sicht ein kritischer Zeithorizont. Niemand kann sagen was ab da geschieht, denn welcher Miner arbeitet schon umsonst?</a:t>
            </a:r>
          </a:p>
          <a:p>
            <a:r>
              <a:rPr lang="de-CH" dirty="0"/>
              <a:t>Aber das werden wir wohl nicht mehr erleben…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B30F6-27D8-E782-9FEA-7961DB160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63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377904-EFC5-B534-8857-7EC1FFEFB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96274"/>
            <a:ext cx="3480456" cy="522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745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1C344B2-56F0-9C69-F2A5-172EB4949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rgbClr val="92D050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D0C35A8-75C1-B556-0679-DC1B80AB0CC8}"/>
              </a:ext>
            </a:extLst>
          </p:cNvPr>
          <p:cNvSpPr txBox="1">
            <a:spLocks/>
          </p:cNvSpPr>
          <p:nvPr/>
        </p:nvSpPr>
        <p:spPr>
          <a:xfrm>
            <a:off x="7263863" y="5655500"/>
            <a:ext cx="4420579" cy="10142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dirty="0"/>
              <a:t>Wie </a:t>
            </a:r>
            <a:r>
              <a:rPr lang="en-US" dirty="0" err="1"/>
              <a:t>kriegen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irgendwann</a:t>
            </a:r>
            <a:r>
              <a:rPr lang="en-US" dirty="0"/>
              <a:t> </a:t>
            </a:r>
            <a:r>
              <a:rPr lang="en-US" dirty="0" err="1"/>
              <a:t>wieder</a:t>
            </a:r>
            <a:r>
              <a:rPr lang="en-US" dirty="0"/>
              <a:t> </a:t>
            </a:r>
            <a:r>
              <a:rPr lang="en-US" dirty="0" err="1"/>
              <a:t>mehr</a:t>
            </a:r>
            <a:r>
              <a:rPr lang="en-US" dirty="0"/>
              <a:t> Kinder?</a:t>
            </a:r>
            <a:endParaRPr lang="de-C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9AD80B-5368-C692-80D1-04AABFFFE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191" r="122" b="9852"/>
          <a:stretch>
            <a:fillRect/>
          </a:stretch>
        </p:blipFill>
        <p:spPr>
          <a:xfrm>
            <a:off x="220717" y="241738"/>
            <a:ext cx="4687614" cy="623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624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1A7F-D261-1C45-A844-F28AA71C1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de-CH" dirty="0"/>
              <a:t>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E71E5-47F9-58B3-1113-A3BF159F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65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000718F-B648-A435-8034-AEFE81EAC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7162" y="1367407"/>
            <a:ext cx="3065758" cy="4855364"/>
          </a:xfrm>
        </p:spPr>
        <p:txBody>
          <a:bodyPr/>
          <a:lstStyle/>
          <a:p>
            <a:r>
              <a:rPr lang="de-CH" dirty="0"/>
              <a:t>Wir haben das Maximum in Europa bereits hinter uns!</a:t>
            </a:r>
          </a:p>
          <a:p>
            <a:r>
              <a:rPr lang="de-CH" dirty="0"/>
              <a:t>Abnahme der Bevölkerung in Europa um ca. 10% bis 2100.</a:t>
            </a:r>
          </a:p>
          <a:p>
            <a:r>
              <a:rPr lang="de-CH" dirty="0"/>
              <a:t>Wirtschaftlichen Wohlstand erhalten wir nur wenn wir für Migration interessant sind.</a:t>
            </a:r>
          </a:p>
          <a:p>
            <a:endParaRPr lang="de-CH" dirty="0"/>
          </a:p>
          <a:p>
            <a:r>
              <a:rPr lang="de-CH" b="1" dirty="0"/>
              <a:t>Doch was ist nach 2100?</a:t>
            </a:r>
            <a:br>
              <a:rPr lang="de-CH" b="1" dirty="0"/>
            </a:br>
            <a:r>
              <a:rPr lang="de-CH" b="1" dirty="0"/>
              <a:t>…oder schon davor?</a:t>
            </a:r>
          </a:p>
        </p:txBody>
      </p:sp>
      <p:pic>
        <p:nvPicPr>
          <p:cNvPr id="3" name="Picture 2" descr="A graph showing different colors and sizes&#10;&#10;AI-generated content may be incorrect.">
            <a:extLst>
              <a:ext uri="{FF2B5EF4-FFF2-40B4-BE49-F238E27FC236}">
                <a16:creationId xmlns:a16="http://schemas.microsoft.com/office/drawing/2014/main" id="{F55D783A-7A6F-4977-A25C-F14C9B769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99" y="1147744"/>
            <a:ext cx="8116174" cy="500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088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BB3A1-82E5-1AA0-42DE-8B28956D1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Was man heute schon tut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925F4-869C-78F4-D282-75B7561CC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8" y="1156715"/>
            <a:ext cx="6067582" cy="5157273"/>
          </a:xfrm>
        </p:spPr>
        <p:txBody>
          <a:bodyPr/>
          <a:lstStyle/>
          <a:p>
            <a:r>
              <a:rPr lang="de-CH" b="1" dirty="0"/>
              <a:t>Zuckerbrot</a:t>
            </a:r>
          </a:p>
          <a:p>
            <a:endParaRPr lang="de-CH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Familienförderung (Elternzeit, Krippenförderung,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Finanzielle Anreize (Kindergeld, Prämien,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Staatlich finanzierte Kennenlern-</a:t>
            </a:r>
            <a:r>
              <a:rPr lang="de-CH" dirty="0" err="1"/>
              <a:t>Parties</a:t>
            </a:r>
            <a:r>
              <a:rPr lang="de-CH" dirty="0"/>
              <a:t> [Südkorea]</a:t>
            </a:r>
          </a:p>
          <a:p>
            <a:endParaRPr lang="de-CH" dirty="0"/>
          </a:p>
          <a:p>
            <a:r>
              <a:rPr lang="de-CH" b="1" dirty="0"/>
              <a:t>Peitsche</a:t>
            </a:r>
          </a:p>
          <a:p>
            <a:endParaRPr lang="de-CH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Strafe für «Propaganda der Kinderlosigkeit» [Russland]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Verhinderung von Abtreibungen und der Einschränkung von Verhütungsmitteln [Iran und andere fundamentalistische Religionen – auch christliche]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F3E24-6D2A-C937-2DB6-99EF05FD7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C8FBC5-A99B-257B-9ED1-E381DF1DA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408" y="877767"/>
            <a:ext cx="1808984" cy="10933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FF7D38-B08C-BB46-B4D8-766A2FFFC32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14329">
            <a:off x="2201635" y="3121542"/>
            <a:ext cx="1906672" cy="19066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544CFF-FC5C-AB00-8E2F-3A7380A0B628}"/>
              </a:ext>
            </a:extLst>
          </p:cNvPr>
          <p:cNvSpPr txBox="1"/>
          <p:nvPr/>
        </p:nvSpPr>
        <p:spPr>
          <a:xfrm>
            <a:off x="8230226" y="1417802"/>
            <a:ext cx="2255746" cy="98488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CH" dirty="0"/>
              <a:t>Hat’s was gebracht</a:t>
            </a:r>
          </a:p>
          <a:p>
            <a:pPr algn="ctr"/>
            <a:r>
              <a:rPr lang="de-CH" sz="4000" b="1" dirty="0"/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13B60F-F363-123F-8E77-6CE1D15D5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740" y="2762843"/>
            <a:ext cx="4078718" cy="2549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817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8B5FF-8996-E39E-53CB-45057F878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Warum?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58584-D7AE-C7F6-0840-5FB940525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9" y="1093305"/>
            <a:ext cx="8224274" cy="5394958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/>
              <a:t>Kinderlosigkeit ist heute eine freiwillige Entscheidung – </a:t>
            </a:r>
            <a:br>
              <a:rPr lang="de-CH" dirty="0"/>
            </a:br>
            <a:r>
              <a:rPr lang="de-CH" dirty="0"/>
              <a:t>der Druck hat stark nachgelassen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/>
              <a:t>Familie bedeutet Verzicht – </a:t>
            </a:r>
            <a:br>
              <a:rPr lang="de-CH" dirty="0"/>
            </a:br>
            <a:r>
              <a:rPr lang="de-CH" dirty="0"/>
              <a:t>jahrelange Durststrecke bzgl. Freizeit und Freiheit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/>
              <a:t>Kinder bedeuten hohe Kosten – </a:t>
            </a:r>
            <a:br>
              <a:rPr lang="de-CH" dirty="0"/>
            </a:br>
            <a:r>
              <a:rPr lang="de-CH" dirty="0"/>
              <a:t>330’000...470’000 pro Kind bis zur Volljährigkeit in CH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/>
              <a:t>Frauen übernehmen trotz Erwerbstätigkeit den Großteil der Familienarbeit – </a:t>
            </a:r>
            <a:br>
              <a:rPr lang="de-CH" dirty="0"/>
            </a:br>
            <a:r>
              <a:rPr lang="de-CH" dirty="0"/>
              <a:t>immer noch ein altmodisches Rollenbild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/>
              <a:t>Heterofatalismus </a:t>
            </a:r>
            <a:r>
              <a:rPr lang="de-CH" sz="1600" dirty="0"/>
              <a:t>(= resignierte Haltung vieler Frauen, die trotz Frustration weiter heterosexuelle Beziehungen suchen, weil sie Männer begehren, aber an ihnen leiden)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/>
              <a:t>Bindungsangst, Ambivalenz und emotionale Unreife bei Männern</a:t>
            </a:r>
            <a:endParaRPr lang="de-CH" dirty="0">
              <a:sym typeface="Wingdings" panose="05000000000000000000" pitchFamily="2" charset="2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>
                <a:sym typeface="Wingdings" panose="05000000000000000000" pitchFamily="2" charset="2"/>
              </a:rPr>
              <a:t>Männer in prekärer Situation und wohlhabende Frauen bleiben oft ohne Partner und ohne Kinder – weil sie nicht können oder nicht wollen</a:t>
            </a:r>
            <a:endParaRPr lang="de-CH" dirty="0"/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/>
              <a:t>Bildungsniveau der Frauen ist extrem gestiegen – </a:t>
            </a:r>
            <a:br>
              <a:rPr lang="de-CH" dirty="0"/>
            </a:br>
            <a:r>
              <a:rPr lang="de-CH" dirty="0"/>
              <a:t>auch sie wollen Karriere machen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CH" dirty="0"/>
              <a:t>Selbstbewusstsein der Frauen nimmt stark zu –  </a:t>
            </a:r>
            <a:br>
              <a:rPr lang="de-CH" dirty="0"/>
            </a:br>
            <a:r>
              <a:rPr lang="de-CH" dirty="0">
                <a:sym typeface="Wingdings" panose="05000000000000000000" pitchFamily="2" charset="2"/>
              </a:rPr>
              <a:t> sie tun sich das – in der aktuellen Gesellschaft – nicht  mehr an</a:t>
            </a:r>
            <a:endParaRPr lang="de-CH" dirty="0"/>
          </a:p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81E26-1D17-29EF-D440-44F2099FC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67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35CE42-21EA-2BA1-99C5-8ADEB7421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780" y="5073242"/>
            <a:ext cx="2929062" cy="16475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AC3E98-DB17-1EAF-A2DC-4B4311480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780" y="930505"/>
            <a:ext cx="2929062" cy="20613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FA5E6A-0962-BF13-6DBA-B2383457D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019" y="3078628"/>
            <a:ext cx="2386584" cy="19078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5396C7-D0D5-2D3E-2D39-8CE159E42441}"/>
              </a:ext>
            </a:extLst>
          </p:cNvPr>
          <p:cNvSpPr txBox="1"/>
          <p:nvPr/>
        </p:nvSpPr>
        <p:spPr>
          <a:xfrm>
            <a:off x="2718816" y="6050552"/>
            <a:ext cx="292906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de-CH" sz="2000" b="1" dirty="0">
                <a:solidFill>
                  <a:srgbClr val="FF0000"/>
                </a:solidFill>
                <a:latin typeface="Old English Text MT" panose="03040902040508030806" pitchFamily="66" charset="0"/>
              </a:rPr>
              <a:t>in der aktuellen Gesellschaft</a:t>
            </a:r>
          </a:p>
        </p:txBody>
      </p:sp>
    </p:spTree>
    <p:extLst>
      <p:ext uri="{BB962C8B-B14F-4D97-AF65-F5344CB8AC3E}">
        <p14:creationId xmlns:p14="http://schemas.microsoft.com/office/powerpoint/2010/main" val="39068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8FFB2-52C4-C9ED-106F-28D926107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Solange…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C89B5-BDBC-72CA-9C67-BBCF9AABA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8" y="923545"/>
            <a:ext cx="7176957" cy="2862072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/>
              <a:t>Filme wie Barbie als «normal» empfunden werden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/>
              <a:t>Filme mit weiblichen Hauptrollen weniger erfolgreich sind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/>
              <a:t>Rollenmodelle von vor 100 Jahren noch in den Köpfen stecken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/>
              <a:t>Frauen wegen der Kinder daheim bleiben sollen/müssen/wollen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/>
              <a:t>Ein Betreuungsplatz den kompletten 2. Lohn auffrisst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/>
              <a:t>Kinder erst um 8 gebracht und um 15:00 abgeholt werden müssen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/>
              <a:t>Ein Mädchen doch gefälligst mit Puppen spielt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/>
              <a:t>Mathe und Technik etwas für Jungs und nicht für Mädchen ist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/>
              <a:t>Frauen mit Kinder 19.7% weniger verdienen (NZZ 2022)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/>
              <a:t>Frauen für Männer hauptsächlich «schön &amp; sexy» sein müssen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/>
              <a:t>Die Frau nachts aufsteht weil der Mann morgen arbeiten muss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/>
              <a:t>usw.</a:t>
            </a:r>
          </a:p>
          <a:p>
            <a:pPr>
              <a:spcBef>
                <a:spcPts val="600"/>
              </a:spcBef>
            </a:pPr>
            <a:r>
              <a:rPr lang="de-CH" dirty="0"/>
              <a:t>…wird sich an den sinkenden Geburtenraten nichts ändern!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81959-39A1-0059-C712-2163EF81A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68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6023C6-6A90-9947-9C7E-7C9EB3E19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43" y="749006"/>
            <a:ext cx="1449941" cy="21762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3A33D2-EF38-EE2A-390B-3794F8275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8" r="20142"/>
          <a:stretch>
            <a:fillRect/>
          </a:stretch>
        </p:blipFill>
        <p:spPr>
          <a:xfrm>
            <a:off x="9410165" y="1161082"/>
            <a:ext cx="2007108" cy="22679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F752CA-D3CF-599D-E51E-AB2A7339D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116" y="2696678"/>
            <a:ext cx="2089404" cy="15670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67AD1C-EBFC-2E0D-AB61-D677221AF3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310" y="3785616"/>
            <a:ext cx="2368781" cy="15811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CD08E7-AEB9-56DE-7983-E7C637A816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r="22313" b="24382"/>
          <a:stretch>
            <a:fillRect/>
          </a:stretch>
        </p:blipFill>
        <p:spPr>
          <a:xfrm>
            <a:off x="7597043" y="4463495"/>
            <a:ext cx="2224618" cy="147096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5E9AEA-2634-0676-165A-457135FF94CC}"/>
              </a:ext>
            </a:extLst>
          </p:cNvPr>
          <p:cNvSpPr/>
          <p:nvPr/>
        </p:nvSpPr>
        <p:spPr>
          <a:xfrm>
            <a:off x="592211" y="5548219"/>
            <a:ext cx="6795777" cy="1206914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6000" rIns="36000" bIns="36000" rtlCol="0" anchor="t"/>
          <a:lstStyle/>
          <a:p>
            <a:pPr algn="ctr"/>
            <a:r>
              <a:rPr lang="de-CH" sz="1400" dirty="0"/>
              <a:t>Übrigens… Studien zeigen, dass Frauen am glücklichsten sind, wenn sie ehe- und kinderlos sind. Männer hingegen sind als Verheiratete mit Kindern am glücklichsten. Warum?</a:t>
            </a:r>
          </a:p>
          <a:p>
            <a:pPr algn="ctr"/>
            <a:r>
              <a:rPr lang="de-CH" sz="1400" dirty="0"/>
              <a:t>Männer profitieren in der Familie von der Haushalts- und Beziehungsarbeit der Frauen. Kochen, putzen, waschen, Sozialleben, …</a:t>
            </a:r>
          </a:p>
          <a:p>
            <a:pPr algn="ctr"/>
            <a:endParaRPr lang="de-CH" sz="1400" dirty="0"/>
          </a:p>
        </p:txBody>
      </p:sp>
    </p:spTree>
    <p:extLst>
      <p:ext uri="{BB962C8B-B14F-4D97-AF65-F5344CB8AC3E}">
        <p14:creationId xmlns:p14="http://schemas.microsoft.com/office/powerpoint/2010/main" val="361011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5F6D976-7061-575B-DB73-C66457428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213C6-AB8B-5529-CF0C-690DC0466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 </a:t>
            </a:r>
            <a:r>
              <a:rPr lang="de-CH" dirty="0" err="1"/>
              <a:t>have</a:t>
            </a:r>
            <a:r>
              <a:rPr lang="de-CH" dirty="0"/>
              <a:t> a Dream…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66553-21C1-7A6E-2E17-7AAFCE85B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8" y="845820"/>
            <a:ext cx="11159803" cy="6012180"/>
          </a:xfrm>
          <a:solidFill>
            <a:srgbClr val="FFFFFF">
              <a:alpha val="80000"/>
            </a:srgb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CH" b="1" dirty="0"/>
              <a:t>Die Lasten müssen den Frauen komplett abgenommen werden!</a:t>
            </a:r>
          </a:p>
          <a:p>
            <a:pPr>
              <a:spcBef>
                <a:spcPts val="600"/>
              </a:spcBef>
              <a:tabLst>
                <a:tab pos="1435100" algn="l"/>
              </a:tabLst>
            </a:pPr>
            <a:r>
              <a:rPr lang="de-CH" b="1" dirty="0"/>
              <a:t>Staat</a:t>
            </a:r>
            <a:r>
              <a:rPr lang="de-CH" dirty="0"/>
              <a:t>	Schafft gesetzliche Grundlagen und unterstützt durch Betreuung und Zuschüsse</a:t>
            </a:r>
          </a:p>
          <a:p>
            <a:pPr marL="1704975" indent="-28575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1435100" algn="l"/>
              </a:tabLst>
            </a:pPr>
            <a:r>
              <a:rPr lang="de-CH" dirty="0"/>
              <a:t>Recht auf Betreuung – staatlich finanziert und zu allen Tageszeiten</a:t>
            </a:r>
          </a:p>
          <a:p>
            <a:pPr marL="1704975" indent="-28575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1435100" algn="l"/>
              </a:tabLst>
            </a:pPr>
            <a:r>
              <a:rPr lang="de-CH" dirty="0"/>
              <a:t>Recht auf komplette finanzielle Befreiung von Kinder-Kosten</a:t>
            </a:r>
          </a:p>
          <a:p>
            <a:pPr marL="1704975" indent="-28575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1435100" algn="l"/>
              </a:tabLst>
            </a:pPr>
            <a:r>
              <a:rPr lang="de-CH" dirty="0"/>
              <a:t>Recht auf Kinder-freie Paar-Urlaube</a:t>
            </a:r>
          </a:p>
          <a:p>
            <a:pPr marL="1704975" indent="-28575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1435100" algn="l"/>
              </a:tabLst>
            </a:pPr>
            <a:r>
              <a:rPr lang="de-CH" dirty="0"/>
              <a:t>Gesetze, die alte Modelle unterstützen (Ehe), werden abgeschafft – wenn ein Kind nichts kostet (s.o.) braucht’s auch kein Ernährer-Modell</a:t>
            </a:r>
          </a:p>
          <a:p>
            <a:pPr>
              <a:spcBef>
                <a:spcPts val="600"/>
              </a:spcBef>
              <a:tabLst>
                <a:tab pos="1435100" algn="l"/>
              </a:tabLst>
            </a:pPr>
            <a:r>
              <a:rPr lang="de-CH" b="1" dirty="0"/>
              <a:t>Industrie</a:t>
            </a:r>
            <a:r>
              <a:rPr lang="de-CH" dirty="0"/>
              <a:t>	Identische Karrieren, gleiche Löhne und beendet Rollen-spezifische Berufswahl</a:t>
            </a:r>
          </a:p>
          <a:p>
            <a:pPr marL="1704975" indent="-28575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1435100" algn="l"/>
              </a:tabLst>
            </a:pPr>
            <a:r>
              <a:rPr lang="de-CH" dirty="0"/>
              <a:t>Strafbarkeit von Lohn-Differenzen</a:t>
            </a:r>
          </a:p>
          <a:p>
            <a:pPr marL="1704975" indent="-28575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1435100" algn="l"/>
              </a:tabLst>
            </a:pPr>
            <a:r>
              <a:rPr lang="de-CH" dirty="0"/>
              <a:t>Junge Mütter haben ihr Baby grundsätzlich neben dem Schreibtisch</a:t>
            </a:r>
          </a:p>
          <a:p>
            <a:pPr marL="1704975" indent="-28575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1435100" algn="l"/>
              </a:tabLst>
            </a:pPr>
            <a:r>
              <a:rPr lang="de-CH" dirty="0"/>
              <a:t>Ältere Kinder werden im Haus unterrichtet und können jederzeit zur Mutter ins Büro</a:t>
            </a:r>
          </a:p>
          <a:p>
            <a:pPr marL="1704975" indent="-28575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1435100" algn="l"/>
              </a:tabLst>
            </a:pPr>
            <a:r>
              <a:rPr lang="de-CH" dirty="0"/>
              <a:t>Meeting wird verschoben wenn das Kind zahnt, schreit, Mutterzeit braucht, …</a:t>
            </a:r>
            <a:br>
              <a:rPr lang="de-CH" dirty="0"/>
            </a:br>
            <a:r>
              <a:rPr lang="de-CH" dirty="0"/>
              <a:t>…und all das gilt als Arbeitszeit!</a:t>
            </a:r>
          </a:p>
          <a:p>
            <a:pPr>
              <a:spcBef>
                <a:spcPts val="600"/>
              </a:spcBef>
              <a:tabLst>
                <a:tab pos="1435100" algn="l"/>
              </a:tabLst>
            </a:pPr>
            <a:r>
              <a:rPr lang="de-CH" b="1" dirty="0"/>
              <a:t>Gesellschaft</a:t>
            </a:r>
            <a:r>
              <a:rPr lang="de-CH" dirty="0"/>
              <a:t> 	Ächtet frauenfeindliches Verhalten und Strukturen</a:t>
            </a:r>
          </a:p>
          <a:p>
            <a:pPr marL="1704975" indent="-28575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1435100" algn="l"/>
              </a:tabLst>
            </a:pPr>
            <a:r>
              <a:rPr lang="de-CH" dirty="0"/>
              <a:t>«Frau am Herd» wird als «so mittelalterlich dumm» angesehen wie die Kreuzzüge</a:t>
            </a:r>
          </a:p>
          <a:p>
            <a:pPr marL="1704975" indent="-28575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1435100" algn="l"/>
              </a:tabLst>
            </a:pPr>
            <a:r>
              <a:rPr lang="de-CH" dirty="0"/>
              <a:t>Gewalt, v.a. gegen Frauen, wird noch stärker geächtet und gnadenlos verfolgt</a:t>
            </a:r>
          </a:p>
          <a:p>
            <a:pPr marL="1704975" indent="-28575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1435100" algn="l"/>
              </a:tabLst>
            </a:pPr>
            <a:r>
              <a:rPr lang="de-CH" dirty="0"/>
              <a:t>Männer-typischem Gehabe wird ein Riegel vorgeschoben</a:t>
            </a:r>
          </a:p>
          <a:p>
            <a:pPr marL="1704975" indent="-28575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1435100" algn="l"/>
              </a:tabLst>
            </a:pPr>
            <a:r>
              <a:rPr lang="de-CH" dirty="0"/>
              <a:t>Frau mit Kind ist Rollenmodell mit hohem Ansehen – ob mit Mann oder ohne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B59A19-7701-B2A3-C372-4F67DE43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69</a:t>
            </a:fld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3BD5C87-4747-E096-980C-6124DC314D84}"/>
              </a:ext>
            </a:extLst>
          </p:cNvPr>
          <p:cNvSpPr/>
          <p:nvPr/>
        </p:nvSpPr>
        <p:spPr>
          <a:xfrm>
            <a:off x="3774946" y="2560320"/>
            <a:ext cx="4642106" cy="173736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400" dirty="0"/>
              <a:t>Erst wenn wir so weit sind, werden die Frauen wieder mit Freude Kinder kriegen wollen!</a:t>
            </a:r>
          </a:p>
        </p:txBody>
      </p:sp>
    </p:spTree>
    <p:extLst>
      <p:ext uri="{BB962C8B-B14F-4D97-AF65-F5344CB8AC3E}">
        <p14:creationId xmlns:p14="http://schemas.microsoft.com/office/powerpoint/2010/main" val="389719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D7029-7028-3ED2-3659-AFF82294D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Wie lange braucht das Laden?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4AD75-215A-4C53-2F33-8B0C12F9F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3846" y="1093305"/>
            <a:ext cx="4642055" cy="5220684"/>
          </a:xfrm>
        </p:spPr>
        <p:txBody>
          <a:bodyPr/>
          <a:lstStyle/>
          <a:p>
            <a:r>
              <a:rPr lang="de-CH" dirty="0"/>
              <a:t>Bis auf wenige Ausnahmen hat man den Wagen in einer Kaffee-Pause von 25 Minuten wieder bis auf 80% geladen.</a:t>
            </a:r>
          </a:p>
          <a:p>
            <a:r>
              <a:rPr lang="de-CH" dirty="0"/>
              <a:t>Und es soll mir keiner erzählen, dass bei 500km oder mehr nicht mindestens eine Pause von 25 Minuten sinnvoll und machbar ist.</a:t>
            </a:r>
          </a:p>
          <a:p>
            <a:r>
              <a:rPr lang="de-CH" dirty="0"/>
              <a:t>Alleine der WC-Gang dauert ~10 Minuten. Und die Entscheidung ob’s ein Verlängerter oder Doppelter Espresso oder doch ein </a:t>
            </a:r>
            <a:r>
              <a:rPr lang="de-CH" dirty="0" err="1"/>
              <a:t>Red</a:t>
            </a:r>
            <a:r>
              <a:rPr lang="de-CH" dirty="0"/>
              <a:t> Bull wird, auch noch mal 5 😉</a:t>
            </a:r>
            <a:br>
              <a:rPr lang="de-CH" dirty="0"/>
            </a:br>
            <a:r>
              <a:rPr lang="de-CH" dirty="0"/>
              <a:t>…und trinken muss man ihn ja auch noch.</a:t>
            </a:r>
          </a:p>
          <a:p>
            <a:r>
              <a:rPr lang="de-CH" dirty="0"/>
              <a:t>Wer öfter Pause macht, muss auch nicht so lange laden, z.B. von 50..80% nur etwa die halbe Zeit.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2B644F-BF71-3C1E-5497-6A36891DD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A graph of performance indicators&#10;&#10;AI-generated content may be incorrect.">
            <a:extLst>
              <a:ext uri="{FF2B5EF4-FFF2-40B4-BE49-F238E27FC236}">
                <a16:creationId xmlns:a16="http://schemas.microsoft.com/office/drawing/2014/main" id="{5C6649AB-B5A3-B1EB-E839-6EC156B23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27" y="822418"/>
            <a:ext cx="5330080" cy="583495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73D47AF-3E07-DCEB-F359-4CB5E7A28D65}"/>
              </a:ext>
            </a:extLst>
          </p:cNvPr>
          <p:cNvCxnSpPr/>
          <p:nvPr/>
        </p:nvCxnSpPr>
        <p:spPr>
          <a:xfrm flipV="1">
            <a:off x="4169664" y="1170432"/>
            <a:ext cx="0" cy="47304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807C925-99DD-FEB4-DBD3-D92AD577A6FC}"/>
              </a:ext>
            </a:extLst>
          </p:cNvPr>
          <p:cNvSpPr txBox="1"/>
          <p:nvPr/>
        </p:nvSpPr>
        <p:spPr>
          <a:xfrm>
            <a:off x="4361189" y="3956304"/>
            <a:ext cx="1374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rgbClr val="FF0000"/>
                </a:solidFill>
              </a:rPr>
              <a:t>Median:</a:t>
            </a:r>
          </a:p>
          <a:p>
            <a:r>
              <a:rPr lang="de-CH" dirty="0">
                <a:solidFill>
                  <a:srgbClr val="FF0000"/>
                </a:solidFill>
              </a:rPr>
              <a:t>27 Minuten</a:t>
            </a:r>
          </a:p>
        </p:txBody>
      </p:sp>
    </p:spTree>
    <p:extLst>
      <p:ext uri="{BB962C8B-B14F-4D97-AF65-F5344CB8AC3E}">
        <p14:creationId xmlns:p14="http://schemas.microsoft.com/office/powerpoint/2010/main" val="319279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DEB24-6DBF-0B5D-AFE1-6909E3CC2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1C344B2-56F0-9C69-F2A5-172EB4949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rgbClr val="92D050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D0C35A8-75C1-B556-0679-DC1B80AB0CC8}"/>
              </a:ext>
            </a:extLst>
          </p:cNvPr>
          <p:cNvSpPr txBox="1">
            <a:spLocks/>
          </p:cNvSpPr>
          <p:nvPr/>
        </p:nvSpPr>
        <p:spPr>
          <a:xfrm>
            <a:off x="6194121" y="6034208"/>
            <a:ext cx="5481780" cy="6355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Der Weisse Hai</a:t>
            </a:r>
            <a:endParaRPr lang="de-CH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AED93FF-1F8A-16A8-6EED-6BE8C95371DB}"/>
              </a:ext>
            </a:extLst>
          </p:cNvPr>
          <p:cNvSpPr txBox="1">
            <a:spLocks/>
          </p:cNvSpPr>
          <p:nvPr/>
        </p:nvSpPr>
        <p:spPr>
          <a:xfrm>
            <a:off x="8488681" y="3869205"/>
            <a:ext cx="3261410" cy="19562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CH" sz="3200" dirty="0"/>
              <a:t>Die </a:t>
            </a:r>
            <a:br>
              <a:rPr lang="de-CH" sz="3200" dirty="0"/>
            </a:br>
            <a:r>
              <a:rPr lang="de-CH" sz="3200" dirty="0"/>
              <a:t>Geschichte eines Films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20C5D6-3F69-5370-EFA4-A5E05D9FC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23" y="-23649"/>
            <a:ext cx="4603531" cy="690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465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E5FEF-F9A7-6931-66EC-FA6B25FA3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Wer hat’s geschrieben?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4B276-7791-4500-1D7C-029755DCB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8" y="1093305"/>
            <a:ext cx="6991897" cy="5220684"/>
          </a:xfrm>
        </p:spPr>
        <p:txBody>
          <a:bodyPr/>
          <a:lstStyle/>
          <a:p>
            <a:r>
              <a:rPr lang="de-CH" dirty="0"/>
              <a:t>Jaws (1974)</a:t>
            </a:r>
          </a:p>
          <a:p>
            <a:r>
              <a:rPr lang="de-CH" dirty="0"/>
              <a:t>Weltweiter Bestseller und wurde über 20 Millionen Mal verkauft</a:t>
            </a:r>
          </a:p>
          <a:p>
            <a:r>
              <a:rPr lang="de-CH" dirty="0"/>
              <a:t>Benchley verarbeitete in diesem Buch Vorfälle, die sich während der Haiangriffe an der Küste von New Jersey (1916) ereigneten</a:t>
            </a:r>
          </a:p>
          <a:p>
            <a:pPr marL="320040" lvl="1" indent="0">
              <a:buNone/>
            </a:pPr>
            <a:r>
              <a:rPr lang="de-CH" dirty="0"/>
              <a:t>Vom 1.-12. Juli 1916 sind vier Personen von Haien getötet und eine weitere verletzt worden</a:t>
            </a:r>
          </a:p>
          <a:p>
            <a:pPr marL="320040" lvl="1" indent="0">
              <a:buNone/>
            </a:pPr>
            <a:r>
              <a:rPr lang="de-CH" dirty="0"/>
              <a:t>Wegen einer Hitzewelle und einer Polio-Epidemie hielten sich damals Tausende von Badegästen in den Küstenorten an der Atlantikküste auf.</a:t>
            </a:r>
          </a:p>
          <a:p>
            <a:r>
              <a:rPr lang="de-CH" dirty="0"/>
              <a:t>Durch den Film und seinen Roman schürte er die Angst der Menschen vor Haien, was er sein Leben lang bereute. </a:t>
            </a:r>
          </a:p>
          <a:p>
            <a:r>
              <a:rPr lang="de-CH" dirty="0"/>
              <a:t>Benchley versuchte bis zu seinem Tod, die Menschen über Haie aufzuklären. </a:t>
            </a:r>
          </a:p>
          <a:p>
            <a:r>
              <a:rPr lang="de-CH" dirty="0"/>
              <a:t>Er starb 65-jährig an den Folgen einer Lungenkrankheit. </a:t>
            </a:r>
          </a:p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58CF08-AA7C-7DFD-EBE3-AE33B2708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71</a:t>
            </a:fld>
            <a:endParaRPr lang="en-US"/>
          </a:p>
        </p:txBody>
      </p:sp>
      <p:pic>
        <p:nvPicPr>
          <p:cNvPr id="5" name="Picture 4" descr="A person with his arms crossed&#10;&#10;AI-generated content may be incorrect.">
            <a:extLst>
              <a:ext uri="{FF2B5EF4-FFF2-40B4-BE49-F238E27FC236}">
                <a16:creationId xmlns:a16="http://schemas.microsoft.com/office/drawing/2014/main" id="{04966AC0-31D5-D331-182D-2C13946AD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2527" y="1559896"/>
            <a:ext cx="2756388" cy="3237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745593-50B6-2236-6E63-BB10711CD57B}"/>
              </a:ext>
            </a:extLst>
          </p:cNvPr>
          <p:cNvSpPr txBox="1"/>
          <p:nvPr/>
        </p:nvSpPr>
        <p:spPr>
          <a:xfrm>
            <a:off x="8084099" y="4841913"/>
            <a:ext cx="3002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Buchautor Peter Benchley</a:t>
            </a:r>
          </a:p>
        </p:txBody>
      </p:sp>
    </p:spTree>
    <p:extLst>
      <p:ext uri="{BB962C8B-B14F-4D97-AF65-F5344CB8AC3E}">
        <p14:creationId xmlns:p14="http://schemas.microsoft.com/office/powerpoint/2010/main" val="6949296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CE93F-8BC6-C26A-370B-2ADADE6A1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Der Film – Die Technik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01EEC-92AD-1A28-704D-A1603A351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810" y="1032712"/>
            <a:ext cx="8903324" cy="2272348"/>
          </a:xfrm>
        </p:spPr>
        <p:txBody>
          <a:bodyPr/>
          <a:lstStyle/>
          <a:p>
            <a:r>
              <a:rPr lang="de-CH" dirty="0"/>
              <a:t>Es gab drei Modelle: Zwei halbseitig, eines vollständig (ferngesteuert mit Druckluft).</a:t>
            </a:r>
          </a:p>
          <a:p>
            <a:r>
              <a:rPr lang="de-CH" dirty="0"/>
              <a:t>Die Modelle bestehen aus einem Stahlskelett, dann Glasfaser, dann Gummihaut, dann Deckschicht. Die Augen sind aus Acryl.</a:t>
            </a:r>
          </a:p>
          <a:p>
            <a:r>
              <a:rPr lang="de-CH" dirty="0"/>
              <a:t>Die Haie brauchen eine 12 Tonnen-Apparatur im Wasser. Deshalb wurde das offene Meer vor </a:t>
            </a:r>
            <a:r>
              <a:rPr lang="de-CH" dirty="0" err="1"/>
              <a:t>Martha’s</a:t>
            </a:r>
            <a:r>
              <a:rPr lang="de-CH" dirty="0"/>
              <a:t> Vineyard als Drehort gewählt – kein Studiobecken. Der einzige Ort, der eine sehr flache Küste hat.</a:t>
            </a:r>
            <a:br>
              <a:rPr lang="de-CH" dirty="0"/>
            </a:b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4AC29-CC78-51EF-3DB4-C462C21E4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72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4F5A1C-32B3-34A0-74CC-269F72209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0" b="13655"/>
          <a:stretch>
            <a:fillRect/>
          </a:stretch>
        </p:blipFill>
        <p:spPr>
          <a:xfrm>
            <a:off x="4682169" y="3695227"/>
            <a:ext cx="7002273" cy="27930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63B7B4-738D-6A19-ACCC-3A393EE93347}"/>
              </a:ext>
            </a:extLst>
          </p:cNvPr>
          <p:cNvSpPr txBox="1"/>
          <p:nvPr/>
        </p:nvSpPr>
        <p:spPr>
          <a:xfrm>
            <a:off x="507558" y="3636136"/>
            <a:ext cx="4010239" cy="2852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Fun Fact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Viele Jahre nach dem Film findet man auf einem Schrottplatz eine leere Hülle von Bruce, woraus man einen vierten Hai formt, der im Academy Museum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Motion Pictures in Los Angeles ausgestellt wird – als größtes Exponat.</a:t>
            </a:r>
          </a:p>
        </p:txBody>
      </p:sp>
    </p:spTree>
    <p:extLst>
      <p:ext uri="{BB962C8B-B14F-4D97-AF65-F5344CB8AC3E}">
        <p14:creationId xmlns:p14="http://schemas.microsoft.com/office/powerpoint/2010/main" val="301035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880BC-F2B1-014C-6B70-638F786F2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Klatsch und Tratsch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AF23D-2E97-6F79-2CC9-C5FC66610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8" y="1093305"/>
            <a:ext cx="6633849" cy="5220684"/>
          </a:xfrm>
        </p:spPr>
        <p:txBody>
          <a:bodyPr/>
          <a:lstStyle/>
          <a:p>
            <a:r>
              <a:rPr lang="de-CH" dirty="0"/>
              <a:t>Der Hai versagt häufig. Beim ersten Test geht er einfach unter, beim zweiten gibt’s eine Explosion im Inneren. Er schielt, braucht ständige Reparaturen.</a:t>
            </a:r>
            <a:br>
              <a:rPr lang="de-CH" dirty="0"/>
            </a:br>
            <a:r>
              <a:rPr lang="de-CH" dirty="0"/>
              <a:t>=&gt; Der Hai ist insgesamt nur 4 Minuten zu sehen</a:t>
            </a:r>
          </a:p>
          <a:p>
            <a:r>
              <a:rPr lang="de-CH" dirty="0"/>
              <a:t>Statt 55 Drehtage wurden es 159.</a:t>
            </a:r>
          </a:p>
          <a:p>
            <a:r>
              <a:rPr lang="de-CH" dirty="0"/>
              <a:t>Budget verdreifacht sich – was hilft? Die Frau vom </a:t>
            </a:r>
            <a:br>
              <a:rPr lang="de-CH" dirty="0"/>
            </a:br>
            <a:r>
              <a:rPr lang="de-CH" dirty="0"/>
              <a:t>Universal-Chef Sid </a:t>
            </a:r>
            <a:r>
              <a:rPr lang="de-CH" dirty="0" err="1"/>
              <a:t>Sheinberg</a:t>
            </a:r>
            <a:r>
              <a:rPr lang="de-CH" dirty="0"/>
              <a:t>, Lorraine Gary, </a:t>
            </a:r>
            <a:br>
              <a:rPr lang="de-CH" dirty="0"/>
            </a:br>
            <a:r>
              <a:rPr lang="de-CH" dirty="0"/>
              <a:t>spielt im Film als Frau von Roy Schneider mit.</a:t>
            </a:r>
          </a:p>
          <a:p>
            <a:r>
              <a:rPr lang="de-CH" dirty="0"/>
              <a:t>Ständig schlechtes Wetter und ab dem Frühling </a:t>
            </a:r>
            <a:br>
              <a:rPr lang="de-CH" dirty="0"/>
            </a:br>
            <a:r>
              <a:rPr lang="de-CH" dirty="0"/>
              <a:t>ständig störende Segler im Hintergrund </a:t>
            </a:r>
            <a:br>
              <a:rPr lang="de-CH" dirty="0"/>
            </a:br>
            <a:r>
              <a:rPr lang="de-CH" dirty="0"/>
              <a:t>– es soll doch Einsamkeit gezeigt werden.</a:t>
            </a:r>
          </a:p>
          <a:p>
            <a:r>
              <a:rPr lang="de-CH" dirty="0"/>
              <a:t>Einige Szenen mit echten Haien, gefilmt von kleinen(!) australischen Tauchern mit Miniatur-Käfigen, da echte Haie kleiner sind als der im Film.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6FF06-8EF5-0E57-7A5F-87ECD4194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73</a:t>
            </a:fld>
            <a:endParaRPr lang="en-US"/>
          </a:p>
        </p:txBody>
      </p:sp>
      <p:pic>
        <p:nvPicPr>
          <p:cNvPr id="1026" name="Picture 2" descr="«Der simpelste Film, den ich in meinem Leben gesehen habe»: Steven Spielberg war von seiner eigenen Arbeit nicht überzeugt. Die Aufnahme zeigt den Regisseur 1975 am Set von «Jaws».">
            <a:extLst>
              <a:ext uri="{FF2B5EF4-FFF2-40B4-BE49-F238E27FC236}">
                <a16:creationId xmlns:a16="http://schemas.microsoft.com/office/drawing/2014/main" id="{1021A011-DACB-4791-0ABE-89A15A382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1" r="16353"/>
          <a:stretch>
            <a:fillRect/>
          </a:stretch>
        </p:blipFill>
        <p:spPr bwMode="auto">
          <a:xfrm>
            <a:off x="7403333" y="1494387"/>
            <a:ext cx="4478357" cy="386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101396-39D2-E9FA-B64B-8B48AD3C2B89}"/>
              </a:ext>
            </a:extLst>
          </p:cNvPr>
          <p:cNvSpPr txBox="1"/>
          <p:nvPr/>
        </p:nvSpPr>
        <p:spPr>
          <a:xfrm>
            <a:off x="7403333" y="5363613"/>
            <a:ext cx="4478357" cy="14663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CH" dirty="0"/>
              <a:t>«</a:t>
            </a:r>
            <a:r>
              <a:rPr lang="de-CH" i="1" dirty="0"/>
              <a:t>Der simpelste Film, den ich in meinem Leben gesehen habe</a:t>
            </a:r>
            <a:r>
              <a:rPr lang="de-CH" dirty="0"/>
              <a:t>»</a:t>
            </a:r>
          </a:p>
          <a:p>
            <a:r>
              <a:rPr lang="de-CH" dirty="0"/>
              <a:t>Steven Spielberg am Set von «Jaws»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14587F-F686-EB80-9D70-C56A44DDD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862" y="2446447"/>
            <a:ext cx="1373085" cy="196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9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840F9-1E6A-20F5-75EC-75FA3B93E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Trotz alledem…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DB7A4-B77A-BABA-286C-F16D3158E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9" y="1399141"/>
            <a:ext cx="7008421" cy="4318907"/>
          </a:xfrm>
        </p:spPr>
        <p:txBody>
          <a:bodyPr/>
          <a:lstStyle/>
          <a:p>
            <a:pPr marL="2511425" lvl="0" indent="-2511425"/>
            <a:r>
              <a:rPr lang="de-CH" b="1" dirty="0"/>
              <a:t>Start:	</a:t>
            </a:r>
            <a:r>
              <a:rPr lang="de-CH" dirty="0"/>
              <a:t>20. Juni 1975 in den US-Kinos</a:t>
            </a:r>
          </a:p>
          <a:p>
            <a:pPr marL="2511425" lvl="0" indent="-2511425"/>
            <a:r>
              <a:rPr lang="de-CH" b="1" dirty="0"/>
              <a:t>Erfolg:	</a:t>
            </a:r>
            <a:r>
              <a:rPr lang="de-CH" dirty="0"/>
              <a:t>Erster Film, der über 100 Mio. Dollar in den USA einspielt (weltweit fast 500 Mio.)</a:t>
            </a:r>
          </a:p>
          <a:p>
            <a:pPr marL="2511425" lvl="0" indent="-2511425"/>
            <a:r>
              <a:rPr lang="de-CH" b="1" dirty="0"/>
              <a:t>Einfluss:	</a:t>
            </a:r>
            <a:r>
              <a:rPr lang="de-CH" dirty="0"/>
              <a:t>Gilt als Geburtsstunde des Sommer-Blockbusters und verändert die Kinovermarktung grundlegend</a:t>
            </a:r>
          </a:p>
          <a:p>
            <a:pPr marL="2511425" lvl="0" indent="-2511425"/>
            <a:r>
              <a:rPr lang="de-CH" b="1" dirty="0"/>
              <a:t>Marketing-Revolution:	</a:t>
            </a:r>
            <a:r>
              <a:rPr lang="de-CH" dirty="0"/>
              <a:t>Erstmals große TV-Werbekampagne, gleichzeitig in über 400 Kinos gestartet</a:t>
            </a:r>
          </a:p>
          <a:p>
            <a:pPr marL="2511425" lvl="0" indent="-2511425"/>
            <a:r>
              <a:rPr lang="de-CH" b="1" dirty="0"/>
              <a:t>Popkultur:	</a:t>
            </a:r>
            <a:r>
              <a:rPr lang="de-CH" dirty="0"/>
              <a:t>Das bedrohliche musikalische Thema von John Williams wird ikonisch</a:t>
            </a:r>
          </a:p>
          <a:p>
            <a:pPr marL="2511425" lvl="0" indent="-2511425"/>
            <a:r>
              <a:rPr lang="de-CH" b="1" dirty="0"/>
              <a:t>«Familienfilm»:</a:t>
            </a:r>
            <a:r>
              <a:rPr lang="de-CH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B20CD-7433-7ECA-CB6B-5217D4AB8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74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C7B451-B3CF-21FF-AE96-576462BCC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7" r="15267"/>
          <a:stretch>
            <a:fillRect/>
          </a:stretch>
        </p:blipFill>
        <p:spPr>
          <a:xfrm>
            <a:off x="7772400" y="1505782"/>
            <a:ext cx="4059716" cy="43957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5D8687-E275-E95D-B13E-495F79C1A9DD}"/>
              </a:ext>
            </a:extLst>
          </p:cNvPr>
          <p:cNvSpPr txBox="1"/>
          <p:nvPr/>
        </p:nvSpPr>
        <p:spPr>
          <a:xfrm>
            <a:off x="3011424" y="5346192"/>
            <a:ext cx="41889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Kein Sex!</a:t>
            </a:r>
          </a:p>
          <a:p>
            <a:r>
              <a:rPr lang="de-CH" dirty="0"/>
              <a:t>…es werden nur Menschen gefressen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215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F90D71-7B6D-BBE6-368A-3762ECC42D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6" t="-331" b="-2497"/>
          <a:stretch>
            <a:fillRect/>
          </a:stretch>
        </p:blipFill>
        <p:spPr>
          <a:xfrm>
            <a:off x="0" y="0"/>
            <a:ext cx="12190968" cy="702564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1C344B2-56F0-9C69-F2A5-172EB4949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rgbClr val="92D050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DEB24-6DBF-0B5D-AFE1-6909E3CC2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D0C35A8-75C1-B556-0679-DC1B80AB0CC8}"/>
              </a:ext>
            </a:extLst>
          </p:cNvPr>
          <p:cNvSpPr txBox="1">
            <a:spLocks/>
          </p:cNvSpPr>
          <p:nvPr/>
        </p:nvSpPr>
        <p:spPr>
          <a:xfrm>
            <a:off x="7263863" y="6034208"/>
            <a:ext cx="4420579" cy="6355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CH" noProof="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98EE9A-9646-9C4C-A851-5219F0B55992}"/>
              </a:ext>
            </a:extLst>
          </p:cNvPr>
          <p:cNvSpPr txBox="1"/>
          <p:nvPr/>
        </p:nvSpPr>
        <p:spPr>
          <a:xfrm rot="1549509">
            <a:off x="7773345" y="2806038"/>
            <a:ext cx="1655564" cy="2438760"/>
          </a:xfrm>
          <a:prstGeom prst="rect">
            <a:avLst/>
          </a:prstGeom>
          <a:noFill/>
          <a:ln>
            <a:noFill/>
          </a:ln>
        </p:spPr>
        <p:txBody>
          <a:bodyPr wrap="none" lIns="72000" tIns="36000" rIns="72000" bIns="36000" rtlCol="0">
            <a:noAutofit/>
          </a:bodyPr>
          <a:lstStyle/>
          <a:p>
            <a:pPr algn="l"/>
            <a:r>
              <a:rPr lang="de-CH" sz="19900" b="1" dirty="0">
                <a:solidFill>
                  <a:srgbClr val="FF0000"/>
                </a:solidFill>
                <a:latin typeface="Fave Script Bold Pro" panose="020F0502020204030204" pitchFamily="2" charset="0"/>
                <a:cs typeface="Dreaming Outloud Script Pro" panose="020F0502020204030204" pitchFamily="66" charset="0"/>
              </a:rPr>
              <a:t>en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54692F4C-624F-22D4-E5FF-EEC907E3B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72711">
            <a:off x="3557671" y="475487"/>
            <a:ext cx="1911055" cy="1583200"/>
          </a:xfrm>
        </p:spPr>
      </p:pic>
    </p:spTree>
    <p:extLst>
      <p:ext uri="{BB962C8B-B14F-4D97-AF65-F5344CB8AC3E}">
        <p14:creationId xmlns:p14="http://schemas.microsoft.com/office/powerpoint/2010/main" val="6201780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16638-52E0-DE91-09C9-6D5107742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geheimen Inspektoren des Guide Michelin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8EDF5-BC78-EA3A-53B3-D836A0F9F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9" y="1093305"/>
            <a:ext cx="5708431" cy="3401577"/>
          </a:xfrm>
        </p:spPr>
        <p:txBody>
          <a:bodyPr/>
          <a:lstStyle/>
          <a:p>
            <a:r>
              <a:rPr lang="de-CH" b="1" dirty="0"/>
              <a:t>Frage: Welche Bedeutung haben 1,2,3 Sterne??</a:t>
            </a:r>
          </a:p>
          <a:p>
            <a:pPr fontAlgn="ctr">
              <a:spcBef>
                <a:spcPts val="300"/>
              </a:spcBef>
              <a:tabLst>
                <a:tab pos="1074738" algn="l"/>
              </a:tabLst>
            </a:pPr>
            <a:r>
              <a:rPr lang="de-CH" dirty="0"/>
              <a:t>1 Stern: 	Ein Stopp wert</a:t>
            </a:r>
          </a:p>
          <a:p>
            <a:pPr fontAlgn="ctr">
              <a:spcBef>
                <a:spcPts val="300"/>
              </a:spcBef>
              <a:tabLst>
                <a:tab pos="1074738" algn="l"/>
              </a:tabLst>
            </a:pPr>
            <a:r>
              <a:rPr lang="de-CH" dirty="0"/>
              <a:t>2 Sterne: 	Ein Umweg wert</a:t>
            </a:r>
          </a:p>
          <a:p>
            <a:pPr fontAlgn="ctr">
              <a:spcBef>
                <a:spcPts val="300"/>
              </a:spcBef>
              <a:tabLst>
                <a:tab pos="1074738" algn="l"/>
              </a:tabLst>
            </a:pPr>
            <a:r>
              <a:rPr lang="de-CH" dirty="0"/>
              <a:t>3 Sterne: 	Eine Reise wert</a:t>
            </a:r>
          </a:p>
          <a:p>
            <a:r>
              <a:rPr lang="de-CH" b="1" dirty="0"/>
              <a:t>Warum ist da nicht von Essen die Rede?</a:t>
            </a:r>
          </a:p>
          <a:p>
            <a:pPr fontAlgn="ctr">
              <a:lnSpc>
                <a:spcPct val="110000"/>
              </a:lnSpc>
              <a:spcBef>
                <a:spcPts val="300"/>
              </a:spcBef>
            </a:pPr>
            <a:r>
              <a:rPr lang="de-CH" dirty="0"/>
              <a:t>Weil er 1900 in Frankreich durch André und Edouard Michelin entstand. Ursprünglich </a:t>
            </a:r>
            <a:r>
              <a:rPr lang="de-CH" b="1" dirty="0"/>
              <a:t>nur</a:t>
            </a:r>
            <a:r>
              <a:rPr lang="de-CH" dirty="0"/>
              <a:t> zur Unterstützung von Autofahrern, enthielt er Werkstätten, Tankstellen, Unterkünfte und Restaurants.</a:t>
            </a:r>
          </a:p>
          <a:p>
            <a:pPr fontAlgn="ctr">
              <a:lnSpc>
                <a:spcPct val="110000"/>
              </a:lnSpc>
              <a:spcBef>
                <a:spcPts val="300"/>
              </a:spcBef>
            </a:pPr>
            <a:r>
              <a:rPr lang="de-CH" dirty="0"/>
              <a:t>Seit 1926 werden Sterne vergeben, heute in 41 Ländern.</a:t>
            </a:r>
          </a:p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BF361-0AEA-BBF2-021B-54865B7E6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76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44ED04-D159-DBD8-684D-95644B93C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442" y="1032922"/>
            <a:ext cx="3192118" cy="17955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0DD81A-DA54-CABC-FDBC-6970BEF19A9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190" y="4884467"/>
            <a:ext cx="2535873" cy="1688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1AB2A9-BE5E-D1E9-C070-B4E38148E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4" t="19444" r="32167" b="19443"/>
          <a:stretch>
            <a:fillRect/>
          </a:stretch>
        </p:blipFill>
        <p:spPr>
          <a:xfrm>
            <a:off x="4465505" y="1512334"/>
            <a:ext cx="877676" cy="95118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E511EDD-83D0-4982-A0FD-1AAEAB194263}"/>
              </a:ext>
            </a:extLst>
          </p:cNvPr>
          <p:cNvSpPr txBox="1">
            <a:spLocks/>
          </p:cNvSpPr>
          <p:nvPr/>
        </p:nvSpPr>
        <p:spPr>
          <a:xfrm>
            <a:off x="6488935" y="2950987"/>
            <a:ext cx="5497760" cy="19629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772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b="1" dirty="0"/>
              <a:t>Wie kommen die Sterne zustande?</a:t>
            </a:r>
          </a:p>
          <a:p>
            <a:pPr fontAlgn="ctr">
              <a:lnSpc>
                <a:spcPct val="110000"/>
              </a:lnSpc>
              <a:spcBef>
                <a:spcPts val="300"/>
              </a:spcBef>
            </a:pPr>
            <a:r>
              <a:rPr lang="de-CH" dirty="0"/>
              <a:t>Festangestellte Profis, meist ausgebildete Köche oder Hotelfachleute mit internationaler Erfahrung. Sie essen 8–9 Mal pro Woche, oft allein, und sind rund 28 Wochen im Jahr unterwegs.</a:t>
            </a:r>
          </a:p>
          <a:p>
            <a:pPr fontAlgn="ctr">
              <a:lnSpc>
                <a:spcPct val="110000"/>
              </a:lnSpc>
              <a:spcBef>
                <a:spcPts val="300"/>
              </a:spcBef>
            </a:pPr>
            <a:r>
              <a:rPr lang="de-CH" dirty="0"/>
              <a:t>Nach jedem Besuch werden detaillierte Berichte geschrieben – bewertet wird ausschließlich das Essen, nicht Service oder Ambiente*.</a:t>
            </a:r>
          </a:p>
          <a:p>
            <a:pPr fontAlgn="ctr">
              <a:lnSpc>
                <a:spcPct val="110000"/>
              </a:lnSpc>
              <a:spcBef>
                <a:spcPts val="300"/>
              </a:spcBef>
            </a:pPr>
            <a:r>
              <a:rPr lang="de-CH" dirty="0"/>
              <a:t>Sterne werden erst nach mehreren Besuchen und interner Abstimmung vergeben.</a:t>
            </a:r>
          </a:p>
          <a:p>
            <a:pPr fontAlgn="ctr">
              <a:spcBef>
                <a:spcPts val="300"/>
              </a:spcBef>
            </a:pPr>
            <a:r>
              <a:rPr lang="de-CH" sz="1400" dirty="0"/>
              <a:t>* Eine Imbissbude am Strand von Mallorca hat einen Stern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4810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099C0-2F45-E326-61D4-C46368950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Gewagtes Aroma: 9V-Batterie als Geschmackserlebnis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E5324-76E4-134C-85CA-F85AEA09A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8" y="1093305"/>
            <a:ext cx="6909271" cy="5220684"/>
          </a:xfrm>
        </p:spPr>
        <p:txBody>
          <a:bodyPr/>
          <a:lstStyle/>
          <a:p>
            <a:r>
              <a:rPr lang="de-CH" b="1" dirty="0"/>
              <a:t>Erinnert Ihr Euch?</a:t>
            </a:r>
          </a:p>
          <a:p>
            <a:r>
              <a:rPr lang="de-CH" dirty="0"/>
              <a:t>Das Kribbeln auf der Zunge, verbunden mit dem seltsamen metallischen Geschmack, wenn man das erste – und oft einzige – Mal an den Kontakten einer 9-Volt-Batterie leckt?</a:t>
            </a:r>
          </a:p>
          <a:p>
            <a:r>
              <a:rPr lang="de-CH" dirty="0"/>
              <a:t>Die niederländische Snack-Marke </a:t>
            </a:r>
            <a:r>
              <a:rPr lang="de-CH" dirty="0" err="1"/>
              <a:t>Rewind</a:t>
            </a:r>
            <a:r>
              <a:rPr lang="de-CH" dirty="0"/>
              <a:t> lässt das nun als Produkt mit zweifelhaftem Genuss aufleben: </a:t>
            </a:r>
          </a:p>
          <a:p>
            <a:r>
              <a:rPr lang="de-CH" dirty="0"/>
              <a:t>Sie bieten Tortilla-Chips mit dem Aroma einer 9-Volt-Batterie. </a:t>
            </a:r>
          </a:p>
          <a:p>
            <a:r>
              <a:rPr lang="de-CH" dirty="0" err="1"/>
              <a:t>Rewind</a:t>
            </a:r>
            <a:r>
              <a:rPr lang="de-CH" dirty="0"/>
              <a:t> erläutert, das 9V-Geschmackserlebnis mit einer Mischung aus Zitronensäure und Natriumbicarbonat für den prickelnden Effekt auf der Zunge zu erzeugen. Mineralsalze würden für einen metallischen Geschmack sorgen.</a:t>
            </a:r>
          </a:p>
          <a:p>
            <a:r>
              <a:rPr lang="de-CH" i="1" dirty="0"/>
              <a:t>"Bizarre Geschmackstrends und virale Food-Experimente sind in den sozialen Medien allgegenwärtig, doch die Snack-Marke </a:t>
            </a:r>
            <a:r>
              <a:rPr lang="de-CH" i="1" dirty="0" err="1"/>
              <a:t>Rewind</a:t>
            </a:r>
            <a:r>
              <a:rPr lang="de-CH" i="1" dirty="0"/>
              <a:t> möchte nun noch einen draufsetzen"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00E2F2-56FE-60FD-DF8D-A71D547AA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77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C76B82-F18C-4287-22E4-B30CF16A1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075" y="4283221"/>
            <a:ext cx="3752016" cy="21067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C1BB8F-ADF1-3724-9E63-CAFD37A4C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792" y="1218327"/>
            <a:ext cx="1808602" cy="271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4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86E9BF-D837-2AB0-BF9A-F6668CCCC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8996" y="1085353"/>
            <a:ext cx="5610830" cy="558091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https://www.nzz.ch/finanzen/zwei-kinder-sind-das-schweizer-familienideal-doch-babys-bedeuten-enorme-kosten-frauen-wollen-sie-nicht-mehr-alleine-tragen-ld.1890672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https://www.nzz.ch/meinung/die-tiefe-geburtenrate-hat-einen-simplen-grund-kinder-sind-anstrengend-dagegen-hilft-nur-gelassenheit-ld.1886998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https://www.nzz.ch/pro/europas-bevoelkerungsrueckgang-warum-nur-einwanderung-hilft-ld.1891167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https://www.nzz.ch/international/jedes-baby-zaehlt-suedkoreas-kampf-gegen-das-aussterben-ld.1889531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CH" sz="1400" dirty="0">
                <a:hlinkClick r:id="rId6"/>
              </a:rPr>
              <a:t>https://www.nzz.ch/nzz-am-sonntag/report-und-debatte/singles-sind-weder-egoistisch-noch-schuld-an-der-sinkenden-geburtenrate-ld.1896615</a:t>
            </a:r>
            <a:endParaRPr lang="de-CH" sz="1400" dirty="0"/>
          </a:p>
          <a:p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https://www.nzz.ch/wirtschaft/karrierekiller-kinder-neue-analyse-des-bundesrats-zeigt-wie-stark-nachwuchs-die-lohnentwicklung-bei-muettern-bremst-ld.1899706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F8EB7-FD62-6B27-EEDE-15E0908575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810" y="1085353"/>
            <a:ext cx="5402195" cy="5521924"/>
          </a:xfrm>
        </p:spPr>
        <p:txBody>
          <a:bodyPr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Thema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Kryptowährungen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1400" u="sng" dirty="0">
                <a:hlinkClick r:id="rId8"/>
              </a:rPr>
              <a:t>https://www.heise.de/hintergrund/Umgebaut-Bitcoin-und-andere-Kryptowaehrungen-Mining-kaufen-verstehen-4287086.html?seite=5</a:t>
            </a:r>
            <a:r>
              <a:rPr lang="de-CH" sz="1400" u="sng" dirty="0"/>
              <a:t> </a:t>
            </a:r>
          </a:p>
          <a:p>
            <a:r>
              <a:rPr lang="de-CH" sz="1400" u="sng" dirty="0">
                <a:hlinkClick r:id="rId9"/>
              </a:rPr>
              <a:t>https://www.heise.de/hintergrund/Umgebaut-Bitcoin-und-andere-Kryptowaehrungen-Mining-kaufen-verstehen-4287086.html?seite=5&amp;hg=1&amp;hgi=9&amp;hgf=false</a:t>
            </a:r>
            <a:r>
              <a:rPr lang="de-CH" sz="1400" u="sng" dirty="0"/>
              <a:t> </a:t>
            </a:r>
          </a:p>
          <a:p>
            <a:r>
              <a:rPr lang="de-CH" sz="1400" u="sng" dirty="0">
                <a:hlinkClick r:id="rId10"/>
              </a:rPr>
              <a:t>https://www.heise.de/hintergrund/So-funktioniert-die-Kryptowaehrung-Bitcoin-3742304.html?seite=all</a:t>
            </a:r>
            <a:r>
              <a:rPr lang="de-CH" sz="1400" u="sng" dirty="0"/>
              <a:t> </a:t>
            </a:r>
          </a:p>
          <a:p>
            <a:r>
              <a:rPr lang="de-CH" sz="1400" u="sng" dirty="0">
                <a:hlinkClick r:id="rId11"/>
              </a:rPr>
              <a:t>https://www.heise.de/hintergrund/Was-Sie-ueber-Kryptowaehrungen-wissen-muessen-6035312.html?seite=all</a:t>
            </a:r>
            <a:r>
              <a:rPr lang="de-CH" sz="1400" u="sng" dirty="0"/>
              <a:t> 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Thema Wie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kriegen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wir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wieder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mehr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Kinder</a:t>
            </a:r>
          </a:p>
          <a:p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https://www.nzz.ch/nzz-am-sonntag/report-und-debatte/zu-wenig-geburten-wieso-es-der-politik-nicht-gelingt-lust-auf-kinder-zu-machen-ld.1888301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e-CH" sz="1400" u="sng" dirty="0"/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A07C75-C2E7-5DB7-A9E5-1F719A89F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Quellen</a:t>
            </a:r>
            <a:endParaRPr lang="de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A7746D-3E8A-9541-71FC-C707331C6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236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86E9BF-D837-2AB0-BF9A-F6668CCCC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8996" y="1085353"/>
            <a:ext cx="5415445" cy="5228636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Thema Der Weisse Hai</a:t>
            </a:r>
          </a:p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https://www.nzz.ch/feuilleton/von-haien-hatte-steven-spielberg-keine-ahnung-er-aengstigte-sich-vor-dem-wasser-die-schauspieler-standen-kurz-vor-der-meuterei-und-doch-schrieb-jaws-filmgeschichte-ld.1889491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Kurznachrichten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Kurioses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1600" dirty="0"/>
              <a:t>Podcast «Food Crimes - Was schmeckt dahinter?» von Lilly Temme, Florian Reza</a:t>
            </a:r>
          </a:p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de-CH" sz="1400" u="sng" dirty="0">
                <a:hlinkClick r:id="rId3"/>
              </a:rPr>
              <a:t>https://www.heise.de/news/Neun-Volt-zum-Knabbern-Batterie-Geschmack-aus-der-Chipstuete-10530848.html</a:t>
            </a:r>
            <a:r>
              <a:rPr lang="de-CH" sz="1400" dirty="0"/>
              <a:t> </a:t>
            </a:r>
          </a:p>
          <a:p>
            <a:pPr>
              <a:lnSpc>
                <a:spcPct val="115000"/>
              </a:lnSpc>
              <a:spcAft>
                <a:spcPts val="300"/>
              </a:spcAft>
            </a:pPr>
            <a:endParaRPr lang="x-none" sz="1600" dirty="0"/>
          </a:p>
          <a:p>
            <a:pPr>
              <a:lnSpc>
                <a:spcPct val="115000"/>
              </a:lnSpc>
              <a:spcAft>
                <a:spcPts val="300"/>
              </a:spcAf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>
              <a:lnSpc>
                <a:spcPct val="115000"/>
              </a:lnSpc>
              <a:spcAft>
                <a:spcPts val="300"/>
              </a:spcAft>
              <a:buNone/>
            </a:pPr>
            <a:endParaRPr lang="de-CH" sz="16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F8EB7-FD62-6B27-EEDE-15E0908575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810" y="1085353"/>
            <a:ext cx="5673513" cy="52286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Thema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Elektromobilität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1400" u="sng" dirty="0">
                <a:hlinkClick r:id="rId4"/>
              </a:rPr>
              <a:t>https://www.enbw.com/blog/elektromobilitaet/laden/grundwissen-was-ist-der-unterschied-zwischen-ac-und-dc-laden/</a:t>
            </a:r>
            <a:r>
              <a:rPr lang="de-CH" sz="1400" dirty="0"/>
              <a:t> </a:t>
            </a:r>
          </a:p>
          <a:p>
            <a:r>
              <a:rPr lang="de-CH" sz="1400" i="1" u="sng" dirty="0">
                <a:hlinkClick r:id="rId5"/>
              </a:rPr>
              <a:t>https://www.heise.de/hintergrund/Batterietechnik-bei-Porsche-Schnell-laden-langsam-altern-10355455.html?seite=all</a:t>
            </a:r>
            <a:endParaRPr lang="de-CH" sz="1400" dirty="0"/>
          </a:p>
          <a:p>
            <a:r>
              <a:rPr lang="de-CH" sz="1400" u="sng" dirty="0">
                <a:hlinkClick r:id="rId6"/>
              </a:rPr>
              <a:t>https://www.autohaus.de/nachrichten/autohersteller/durchschnittsverbrauch-autos-seit-jahren-kaum-sparsamer-3619950</a:t>
            </a:r>
            <a:r>
              <a:rPr lang="de-CH" sz="1400" dirty="0"/>
              <a:t> </a:t>
            </a:r>
          </a:p>
          <a:p>
            <a:r>
              <a:rPr lang="de-CH" sz="1400" u="sng" dirty="0">
                <a:hlinkClick r:id="rId7"/>
              </a:rPr>
              <a:t>https://www.adac.de/rund-ums-fahrzeug/elektromobilitaet/laden/elektroauto-reichweite-winter/</a:t>
            </a:r>
            <a:endParaRPr lang="de-CH" sz="1400" dirty="0"/>
          </a:p>
          <a:p>
            <a:r>
              <a:rPr lang="de-CH" sz="1400" i="1" u="sng" dirty="0">
                <a:hlinkClick r:id="rId8"/>
              </a:rPr>
              <a:t>https://www.heise.de/ratgeber/Wie-weit-Elektroautos-auf-der-Langstrecke-kommen-21-Modelle-im-Vergleich-10505199.html?seite=all</a:t>
            </a:r>
            <a:endParaRPr lang="de-CH" sz="1400" dirty="0"/>
          </a:p>
          <a:p>
            <a:r>
              <a:rPr lang="de-CH" sz="1400" u="sng" dirty="0">
                <a:hlinkClick r:id="rId9"/>
              </a:rPr>
              <a:t>https://www.adac.de/rund-ums-fahrzeug/elektromobilitaet/laden/ladestationen-europa/#karte-infos-zu-ladepunkten-in-europa</a:t>
            </a:r>
            <a:r>
              <a:rPr lang="de-CH" sz="1400" dirty="0"/>
              <a:t> </a:t>
            </a:r>
          </a:p>
          <a:p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A07C75-C2E7-5DB7-A9E5-1F719A89F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Quellen</a:t>
            </a:r>
            <a:endParaRPr lang="de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A7746D-3E8A-9541-71FC-C707331C6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30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F2174-EB60-47CB-B721-A12D9023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Kosten – Jetzt wird’s interessant…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223D1-3289-E6EE-EFD2-7547DE6D0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2672" y="2468880"/>
            <a:ext cx="4013229" cy="3845109"/>
          </a:xfrm>
        </p:spPr>
        <p:txBody>
          <a:bodyPr/>
          <a:lstStyle/>
          <a:p>
            <a:r>
              <a:rPr lang="de-CH" b="1" dirty="0"/>
              <a:t>Logisches Fazit</a:t>
            </a:r>
          </a:p>
          <a:p>
            <a:r>
              <a:rPr lang="de-CH" dirty="0"/>
              <a:t>Je günstiger man den Strom produziert, desto günstiger fährt man.</a:t>
            </a:r>
          </a:p>
          <a:p>
            <a:r>
              <a:rPr lang="de-CH" dirty="0"/>
              <a:t>Der Vergleich wurde mit dem Flottendurchschnitt von 16kWh/100km versus 7.7l/100km und einem Benzinpreis von 1.70/l angestellt.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D6580-CF8C-435A-AE7A-EA22E04A3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FF8D5D-D911-59EA-EEB3-BC9D07D01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43" y="2468880"/>
            <a:ext cx="6861798" cy="41147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291F90C-5086-0090-323D-392E996794BE}"/>
              </a:ext>
            </a:extLst>
          </p:cNvPr>
          <p:cNvSpPr txBox="1">
            <a:spLocks/>
          </p:cNvSpPr>
          <p:nvPr/>
        </p:nvSpPr>
        <p:spPr>
          <a:xfrm>
            <a:off x="507558" y="910425"/>
            <a:ext cx="6043197" cy="1558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772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b="1" dirty="0"/>
              <a:t>Schauen wir erst auf die Kurzstrecke</a:t>
            </a:r>
          </a:p>
          <a:p>
            <a:r>
              <a:rPr lang="de-CH" dirty="0"/>
              <a:t>Wenn man nicht an öffentlichen Ladesäulen laden muss im Vergleich zu dem </a:t>
            </a:r>
            <a:r>
              <a:rPr lang="de-CH" dirty="0" err="1"/>
              <a:t>Worst</a:t>
            </a:r>
            <a:r>
              <a:rPr lang="de-CH" dirty="0"/>
              <a:t> Case (Roaming-Tarif) und Benziner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8416F9-A21D-1F21-110C-3208F56332E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360" y="-146304"/>
            <a:ext cx="2869479" cy="286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5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A281CC-1D90-72C4-B4BC-79F026AC6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10" y="630993"/>
            <a:ext cx="11163632" cy="540687"/>
          </a:xfrm>
        </p:spPr>
        <p:txBody>
          <a:bodyPr/>
          <a:lstStyle/>
          <a:p>
            <a:r>
              <a:rPr lang="en-US" dirty="0" err="1"/>
              <a:t>Vorschau</a:t>
            </a:r>
            <a:r>
              <a:rPr lang="en-US" dirty="0"/>
              <a:t> September</a:t>
            </a:r>
            <a:endParaRPr lang="de-CH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6F0137-6957-2D5F-99A2-ADB70EA19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7" y="1093305"/>
            <a:ext cx="8185841" cy="5220684"/>
          </a:xfrm>
        </p:spPr>
        <p:txBody>
          <a:bodyPr/>
          <a:lstStyle/>
          <a:p>
            <a:endParaRPr lang="en-US" b="1" dirty="0"/>
          </a:p>
          <a:p>
            <a:pPr>
              <a:spcBef>
                <a:spcPts val="1800"/>
              </a:spcBef>
              <a:tabLst>
                <a:tab pos="1255713" algn="l"/>
              </a:tabLst>
            </a:pPr>
            <a:r>
              <a:rPr lang="en-US" b="1" dirty="0"/>
              <a:t>Termin	</a:t>
            </a:r>
            <a:r>
              <a:rPr lang="en-US" dirty="0"/>
              <a:t>Samstag 27. September 2025</a:t>
            </a:r>
          </a:p>
          <a:p>
            <a:pPr>
              <a:spcBef>
                <a:spcPts val="1800"/>
              </a:spcBef>
              <a:tabLst>
                <a:tab pos="1255713" algn="l"/>
              </a:tabLst>
            </a:pPr>
            <a:r>
              <a:rPr lang="en-US" b="1" dirty="0" err="1"/>
              <a:t>Themen</a:t>
            </a:r>
            <a:r>
              <a:rPr lang="en-US" b="1" dirty="0"/>
              <a:t>* </a:t>
            </a:r>
            <a:r>
              <a:rPr lang="de-CH" dirty="0"/>
              <a:t>	Elektromobilität 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1255713" algn="l"/>
              </a:tabLst>
            </a:pPr>
            <a:r>
              <a:rPr lang="de-CH" sz="1600" dirty="0"/>
              <a:t>	Was passiert im «Notfall»?</a:t>
            </a:r>
          </a:p>
          <a:p>
            <a:pPr>
              <a:spcBef>
                <a:spcPts val="1200"/>
              </a:spcBef>
              <a:tabLst>
                <a:tab pos="1255713" algn="l"/>
              </a:tabLst>
            </a:pPr>
            <a:r>
              <a:rPr lang="de-CH" dirty="0"/>
              <a:t>	W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1255713" algn="l"/>
              </a:tabLst>
            </a:pPr>
            <a:r>
              <a:rPr lang="de-CH" dirty="0"/>
              <a:t>	</a:t>
            </a:r>
            <a:r>
              <a:rPr lang="de-CH" sz="1600" dirty="0"/>
              <a:t>F</a:t>
            </a:r>
          </a:p>
          <a:p>
            <a:pPr>
              <a:spcBef>
                <a:spcPts val="1200"/>
              </a:spcBef>
              <a:tabLst>
                <a:tab pos="1255713" algn="l"/>
              </a:tabLst>
            </a:pPr>
            <a:r>
              <a:rPr lang="de-CH" dirty="0"/>
              <a:t>	W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1255713" algn="l"/>
              </a:tabLst>
            </a:pPr>
            <a:r>
              <a:rPr lang="de-CH" dirty="0"/>
              <a:t>	</a:t>
            </a:r>
            <a:r>
              <a:rPr lang="de-CH" sz="1600" dirty="0"/>
              <a:t>E</a:t>
            </a:r>
          </a:p>
          <a:p>
            <a:pPr>
              <a:spcBef>
                <a:spcPts val="1200"/>
              </a:spcBef>
              <a:tabLst>
                <a:tab pos="1255713" algn="l"/>
              </a:tabLst>
            </a:pPr>
            <a:r>
              <a:rPr lang="de-CH" dirty="0"/>
              <a:t>	D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1255713" algn="l"/>
              </a:tabLst>
            </a:pPr>
            <a:r>
              <a:rPr lang="de-CH" dirty="0"/>
              <a:t>	</a:t>
            </a:r>
            <a:r>
              <a:rPr lang="de-CH" sz="1600" dirty="0"/>
              <a:t>G</a:t>
            </a:r>
          </a:p>
          <a:p>
            <a:pPr>
              <a:spcBef>
                <a:spcPts val="1200"/>
              </a:spcBef>
              <a:tabLst>
                <a:tab pos="1255713" algn="l"/>
              </a:tabLst>
            </a:pPr>
            <a:r>
              <a:rPr lang="de-CH" dirty="0"/>
              <a:t>	K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1255713" algn="l"/>
              </a:tabLst>
            </a:pPr>
            <a:r>
              <a:rPr lang="de-CH" dirty="0"/>
              <a:t>	</a:t>
            </a:r>
            <a:r>
              <a:rPr lang="de-CH" sz="1600" dirty="0"/>
              <a:t>W</a:t>
            </a:r>
          </a:p>
          <a:p>
            <a:pPr>
              <a:spcBef>
                <a:spcPts val="1200"/>
              </a:spcBef>
              <a:tabLst>
                <a:tab pos="1255713" algn="l"/>
              </a:tabLst>
            </a:pPr>
            <a:r>
              <a:rPr lang="de-CH" dirty="0"/>
              <a:t>	Kurioses und Kurznachrichten</a:t>
            </a:r>
          </a:p>
          <a:p>
            <a:pPr>
              <a:spcBef>
                <a:spcPts val="1800"/>
              </a:spcBef>
              <a:tabLst>
                <a:tab pos="1255713" algn="l"/>
              </a:tabLst>
            </a:pPr>
            <a:r>
              <a:rPr lang="de-CH" sz="1200" dirty="0"/>
              <a:t>* Änderungen vorbehalten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A1FD18-9E5A-844D-9F70-03F25878B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80</a:t>
            </a:fld>
            <a:endParaRPr lang="en-US"/>
          </a:p>
        </p:txBody>
      </p:sp>
      <p:sp>
        <p:nvSpPr>
          <p:cNvPr id="2" name="Ribbon: Tilted Up 1">
            <a:extLst>
              <a:ext uri="{FF2B5EF4-FFF2-40B4-BE49-F238E27FC236}">
                <a16:creationId xmlns:a16="http://schemas.microsoft.com/office/drawing/2014/main" id="{7CEDA4E5-BAD5-A59B-C20A-5FD9A4FC80B5}"/>
              </a:ext>
            </a:extLst>
          </p:cNvPr>
          <p:cNvSpPr/>
          <p:nvPr/>
        </p:nvSpPr>
        <p:spPr>
          <a:xfrm>
            <a:off x="6157508" y="2959052"/>
            <a:ext cx="2224890" cy="605971"/>
          </a:xfrm>
          <a:prstGeom prst="ribbon2">
            <a:avLst>
              <a:gd name="adj1" fmla="val 16667"/>
              <a:gd name="adj2" fmla="val 69858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ysClr val="windowText" lastClr="000000"/>
                </a:solidFill>
              </a:rPr>
              <a:t>Gastvortrag</a:t>
            </a:r>
            <a:endParaRPr lang="de-CH" dirty="0">
              <a:solidFill>
                <a:sysClr val="windowText" lastClr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B656D6-1EE4-A8CD-8174-8D13ADB35E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394" y="1"/>
            <a:ext cx="6786735" cy="14300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BB6F40-3BDF-8A05-F499-86F83F34BAF8}"/>
              </a:ext>
            </a:extLst>
          </p:cNvPr>
          <p:cNvSpPr txBox="1"/>
          <p:nvPr/>
        </p:nvSpPr>
        <p:spPr>
          <a:xfrm>
            <a:off x="9137947" y="1741156"/>
            <a:ext cx="30043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Zusätzlich in der Pipeline…</a:t>
            </a:r>
          </a:p>
          <a:p>
            <a:endParaRPr lang="de-DE" i="1" dirty="0"/>
          </a:p>
          <a:p>
            <a:pPr marL="285750" indent="-198438">
              <a:buFontTx/>
              <a:buChar char="-"/>
            </a:pPr>
            <a:r>
              <a:rPr lang="de-DE" i="1" dirty="0"/>
              <a:t>Wissenschaftstheorie</a:t>
            </a:r>
          </a:p>
          <a:p>
            <a:pPr marL="285750" indent="-198438">
              <a:buFontTx/>
              <a:buChar char="-"/>
            </a:pPr>
            <a:r>
              <a:rPr lang="de-DE" i="1" dirty="0"/>
              <a:t>Astronomische Themen</a:t>
            </a:r>
          </a:p>
          <a:p>
            <a:pPr marL="285750" indent="-198438">
              <a:buFontTx/>
              <a:buChar char="-"/>
            </a:pPr>
            <a:r>
              <a:rPr lang="de-DE" i="1" dirty="0"/>
              <a:t>Der Strichcode</a:t>
            </a:r>
          </a:p>
          <a:p>
            <a:pPr marL="285750" indent="-198438">
              <a:buFontTx/>
              <a:buChar char="-"/>
            </a:pPr>
            <a:r>
              <a:rPr lang="de-DE" i="1" dirty="0"/>
              <a:t>Gehirn und Erinnerung</a:t>
            </a:r>
          </a:p>
          <a:p>
            <a:pPr marL="285750" indent="-198438">
              <a:buFontTx/>
              <a:buChar char="-"/>
            </a:pPr>
            <a:r>
              <a:rPr lang="de-DE" i="1" dirty="0"/>
              <a:t>Demenz erkennen</a:t>
            </a:r>
          </a:p>
          <a:p>
            <a:pPr marL="285750" indent="-198438">
              <a:buFontTx/>
              <a:buChar char="-"/>
            </a:pPr>
            <a:r>
              <a:rPr lang="de-DE" i="1" dirty="0"/>
              <a:t>Glücksforschung</a:t>
            </a:r>
            <a:endParaRPr lang="de-CH" i="1" dirty="0"/>
          </a:p>
        </p:txBody>
      </p:sp>
      <p:sp>
        <p:nvSpPr>
          <p:cNvPr id="4" name="Ribbon: Tilted Up 3">
            <a:extLst>
              <a:ext uri="{FF2B5EF4-FFF2-40B4-BE49-F238E27FC236}">
                <a16:creationId xmlns:a16="http://schemas.microsoft.com/office/drawing/2014/main" id="{543D5D5A-51EA-E39F-0AE3-974C6A877BDC}"/>
              </a:ext>
            </a:extLst>
          </p:cNvPr>
          <p:cNvSpPr/>
          <p:nvPr/>
        </p:nvSpPr>
        <p:spPr>
          <a:xfrm>
            <a:off x="6157508" y="2229637"/>
            <a:ext cx="2224890" cy="605971"/>
          </a:xfrm>
          <a:prstGeom prst="ribbon2">
            <a:avLst>
              <a:gd name="adj1" fmla="val 16667"/>
              <a:gd name="adj2" fmla="val 6985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ysClr val="windowText" lastClr="000000"/>
                </a:solidFill>
              </a:rPr>
              <a:t>Wunschthema</a:t>
            </a:r>
            <a:endParaRPr lang="de-CH" dirty="0">
              <a:solidFill>
                <a:sysClr val="windowText" lastClr="00000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5B0678-4F27-EB8B-C52D-336E078FD707}"/>
              </a:ext>
            </a:extLst>
          </p:cNvPr>
          <p:cNvCxnSpPr/>
          <p:nvPr/>
        </p:nvCxnSpPr>
        <p:spPr>
          <a:xfrm>
            <a:off x="213094" y="6926580"/>
            <a:ext cx="113003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bbon: Tilted Up 10">
            <a:extLst>
              <a:ext uri="{FF2B5EF4-FFF2-40B4-BE49-F238E27FC236}">
                <a16:creationId xmlns:a16="http://schemas.microsoft.com/office/drawing/2014/main" id="{9D56F54D-E25E-6609-544E-B7CAF21AA680}"/>
              </a:ext>
            </a:extLst>
          </p:cNvPr>
          <p:cNvSpPr/>
          <p:nvPr/>
        </p:nvSpPr>
        <p:spPr>
          <a:xfrm>
            <a:off x="6157508" y="5230642"/>
            <a:ext cx="2224890" cy="605971"/>
          </a:xfrm>
          <a:prstGeom prst="ribbon2">
            <a:avLst>
              <a:gd name="adj1" fmla="val 16667"/>
              <a:gd name="adj2" fmla="val 6985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ysClr val="windowText" lastClr="000000"/>
                </a:solidFill>
              </a:rPr>
              <a:t>Wunschthema</a:t>
            </a:r>
            <a:endParaRPr lang="de-CH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6246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D1FF6F-8585-7FD7-5B39-75C50EF5F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Bitte </a:t>
            </a:r>
            <a:r>
              <a:rPr lang="en-US" dirty="0" err="1"/>
              <a:t>gebt</a:t>
            </a:r>
            <a:r>
              <a:rPr lang="en-US" dirty="0"/>
              <a:t> </a:t>
            </a:r>
            <a:r>
              <a:rPr lang="en-US" dirty="0" err="1"/>
              <a:t>uns</a:t>
            </a:r>
            <a:r>
              <a:rPr lang="en-US" dirty="0"/>
              <a:t> Feedback</a:t>
            </a:r>
            <a:endParaRPr lang="de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7677E3-6C99-504C-22BF-1D6788D0D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81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39D2702-395B-234E-6607-3A186AAB0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810" y="1218620"/>
            <a:ext cx="6316870" cy="1267397"/>
          </a:xfrm>
        </p:spPr>
        <p:txBody>
          <a:bodyPr>
            <a:noAutofit/>
          </a:bodyPr>
          <a:lstStyle/>
          <a:p>
            <a:r>
              <a:rPr lang="de-CH" sz="2400" dirty="0"/>
              <a:t>Ein Klick – </a:t>
            </a:r>
          </a:p>
          <a:p>
            <a:r>
              <a:rPr lang="de-CH" sz="2400" dirty="0"/>
              <a:t>und Deine Bewertung ist abgegeben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3D52E1C-5C29-4017-7973-E28EC2860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8" y="95417"/>
            <a:ext cx="3027836" cy="21499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6CE085-334F-5BC3-1439-96EF4E5BE0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83" t="21594" r="5351" b="17333"/>
          <a:stretch>
            <a:fillRect/>
          </a:stretch>
        </p:blipFill>
        <p:spPr>
          <a:xfrm>
            <a:off x="619811" y="2489200"/>
            <a:ext cx="9936377" cy="372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525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0A122-EE01-A02D-5849-64D37830B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3CC1D4-75D1-AA62-7E26-2E048BBE0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56997">
            <a:off x="945044" y="1568847"/>
            <a:ext cx="3206143" cy="4519953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6" descr="A person with a mustache and a mustache&#10;&#10;AI-generated content may be incorrect.">
            <a:extLst>
              <a:ext uri="{FF2B5EF4-FFF2-40B4-BE49-F238E27FC236}">
                <a16:creationId xmlns:a16="http://schemas.microsoft.com/office/drawing/2014/main" id="{C8A9974A-3BFE-C284-7BFE-C29FC9428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496" y="369737"/>
            <a:ext cx="2433538" cy="345276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0D0D9-6DBB-29A5-7C91-AB5A3EA00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51935" y="1162370"/>
            <a:ext cx="2610578" cy="1175677"/>
          </a:xfrm>
        </p:spPr>
        <p:txBody>
          <a:bodyPr>
            <a:noAutofit/>
          </a:bodyPr>
          <a:lstStyle/>
          <a:p>
            <a:r>
              <a:rPr lang="en-US" sz="2400" dirty="0" err="1"/>
              <a:t>Einwurf</a:t>
            </a:r>
            <a:r>
              <a:rPr lang="en-US" sz="2400" dirty="0"/>
              <a:t> in die Box </a:t>
            </a:r>
            <a:r>
              <a:rPr lang="en-US" sz="2400" dirty="0" err="1"/>
              <a:t>beim</a:t>
            </a:r>
            <a:r>
              <a:rPr lang="en-US" sz="2400" dirty="0"/>
              <a:t> ‘Butler’</a:t>
            </a:r>
            <a:endParaRPr lang="de-CH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E8081C-EEFE-05F6-A69A-C8867E6B8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Wenn Du </a:t>
            </a:r>
            <a:r>
              <a:rPr lang="en-US" dirty="0" err="1"/>
              <a:t>uns</a:t>
            </a:r>
            <a:r>
              <a:rPr lang="en-US" dirty="0"/>
              <a:t> </a:t>
            </a:r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sagen</a:t>
            </a:r>
            <a:r>
              <a:rPr lang="en-US" dirty="0"/>
              <a:t> </a:t>
            </a:r>
            <a:r>
              <a:rPr lang="en-US" dirty="0" err="1"/>
              <a:t>willst</a:t>
            </a:r>
            <a:endParaRPr lang="de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BC5EC3-BCEF-EF70-E948-562EE74A0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82</a:t>
            </a:fld>
            <a:endParaRPr lang="en-US"/>
          </a:p>
        </p:txBody>
      </p:sp>
      <p:pic>
        <p:nvPicPr>
          <p:cNvPr id="11" name="Picture 10" descr="A close-up of a pencil&#10;&#10;AI-generated content may be incorrect.">
            <a:extLst>
              <a:ext uri="{FF2B5EF4-FFF2-40B4-BE49-F238E27FC236}">
                <a16:creationId xmlns:a16="http://schemas.microsoft.com/office/drawing/2014/main" id="{7C4D4243-DB97-A4DE-BAF0-7A3054F090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716" y="990778"/>
            <a:ext cx="3175000" cy="3175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4BC7692-0DBD-9E98-A728-3360D77BB911}"/>
              </a:ext>
            </a:extLst>
          </p:cNvPr>
          <p:cNvSpPr txBox="1">
            <a:spLocks/>
          </p:cNvSpPr>
          <p:nvPr/>
        </p:nvSpPr>
        <p:spPr>
          <a:xfrm>
            <a:off x="6855278" y="4102860"/>
            <a:ext cx="4311973" cy="9867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Auch die  </a:t>
            </a:r>
            <a:r>
              <a:rPr lang="en-US" sz="2400" dirty="0" err="1"/>
              <a:t>Namensschilder</a:t>
            </a:r>
            <a:r>
              <a:rPr lang="en-US" sz="2400" dirty="0"/>
              <a:t> bitte in die Box </a:t>
            </a:r>
            <a:r>
              <a:rPr lang="en-US" sz="2400" dirty="0" err="1"/>
              <a:t>zurücklegen</a:t>
            </a:r>
            <a:r>
              <a:rPr lang="en-US" sz="2400" dirty="0"/>
              <a:t>!</a:t>
            </a:r>
            <a:endParaRPr lang="de-CH" sz="2400" dirty="0"/>
          </a:p>
        </p:txBody>
      </p:sp>
      <p:pic>
        <p:nvPicPr>
          <p:cNvPr id="14" name="Picture 13" descr="A close-up of a name tag&#10;&#10;AI-generated content may be incorrect.">
            <a:extLst>
              <a:ext uri="{FF2B5EF4-FFF2-40B4-BE49-F238E27FC236}">
                <a16:creationId xmlns:a16="http://schemas.microsoft.com/office/drawing/2014/main" id="{9DA088CA-4562-76BD-7C94-73774418BB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6367" y="5089586"/>
            <a:ext cx="3329796" cy="161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04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145C9-4F58-65DB-F971-2A2F0A93D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Kosten – Die Langstrecke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CF3E1-BA60-AC7C-5C35-AFACAFC06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1061" y="1032345"/>
            <a:ext cx="2548118" cy="1046391"/>
          </a:xfrm>
        </p:spPr>
        <p:txBody>
          <a:bodyPr/>
          <a:lstStyle/>
          <a:p>
            <a:pPr algn="ctr"/>
            <a:r>
              <a:rPr lang="de-CH" dirty="0"/>
              <a:t>Und der Benziner? </a:t>
            </a:r>
          </a:p>
          <a:p>
            <a:pPr algn="ctr"/>
            <a:r>
              <a:rPr lang="de-CH" dirty="0"/>
              <a:t>Liegt etwa</a:t>
            </a:r>
            <a:br>
              <a:rPr lang="de-CH" dirty="0"/>
            </a:br>
            <a:r>
              <a:rPr lang="de-CH" dirty="0"/>
              <a:t>hier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E74BD-87EC-1CAA-8D0B-961C6DAC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A graph with numbers and letters&#10;&#10;AI-generated content may be incorrect.">
            <a:extLst>
              <a:ext uri="{FF2B5EF4-FFF2-40B4-BE49-F238E27FC236}">
                <a16:creationId xmlns:a16="http://schemas.microsoft.com/office/drawing/2014/main" id="{E962DA84-CBE3-FC73-6D41-C7C283E90A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697" y="867025"/>
            <a:ext cx="9206807" cy="588810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6FE005-1C2B-7750-849E-0FB42E9F5DCE}"/>
              </a:ext>
            </a:extLst>
          </p:cNvPr>
          <p:cNvCxnSpPr>
            <a:cxnSpLocks/>
          </p:cNvCxnSpPr>
          <p:nvPr/>
        </p:nvCxnSpPr>
        <p:spPr>
          <a:xfrm>
            <a:off x="10485120" y="2212848"/>
            <a:ext cx="0" cy="391972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40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wellVTI">
  <a:themeElements>
    <a:clrScheme name="AnalogousFromRegularSeedRightStep">
      <a:dk1>
        <a:srgbClr val="000000"/>
      </a:dk1>
      <a:lt1>
        <a:srgbClr val="FFFFFF"/>
      </a:lt1>
      <a:dk2>
        <a:srgbClr val="412724"/>
      </a:dk2>
      <a:lt2>
        <a:srgbClr val="E2E8E4"/>
      </a:lt2>
      <a:accent1>
        <a:srgbClr val="D739AE"/>
      </a:accent1>
      <a:accent2>
        <a:srgbClr val="C5275A"/>
      </a:accent2>
      <a:accent3>
        <a:srgbClr val="D74839"/>
      </a:accent3>
      <a:accent4>
        <a:srgbClr val="C57827"/>
      </a:accent4>
      <a:accent5>
        <a:srgbClr val="B0A72F"/>
      </a:accent5>
      <a:accent6>
        <a:srgbClr val="81B223"/>
      </a:accent6>
      <a:hlink>
        <a:srgbClr val="31944B"/>
      </a:hlink>
      <a:folHlink>
        <a:srgbClr val="7F7F7F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ellVTI" id="{8361A04D-931A-43DC-973B-1B0B1DD5DECC}" vid="{6DDB23E8-D18E-4BDA-98D6-324466149E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9d258917-277f-42cd-a3cd-14c4e9ee58bc}" enabled="1" method="Standard" siteId="{38ae3bcd-9579-4fd4-adda-b42e1495d55a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4197</Words>
  <Application>Microsoft Office PowerPoint</Application>
  <PresentationFormat>Widescreen</PresentationFormat>
  <Paragraphs>523</Paragraphs>
  <Slides>82</Slides>
  <Notes>12</Notes>
  <HiddenSlides>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3" baseType="lpstr">
      <vt:lpstr>MS PGothic</vt:lpstr>
      <vt:lpstr>Albertus Medium</vt:lpstr>
      <vt:lpstr>Aptos</vt:lpstr>
      <vt:lpstr>Arial</vt:lpstr>
      <vt:lpstr>Fave Script Bold Pro</vt:lpstr>
      <vt:lpstr>Google Sans</vt:lpstr>
      <vt:lpstr>Neue Haas Grotesk Text Pro</vt:lpstr>
      <vt:lpstr>Old English Text MT</vt:lpstr>
      <vt:lpstr>Tahoma</vt:lpstr>
      <vt:lpstr>Wingdings</vt:lpstr>
      <vt:lpstr>SwellVTI</vt:lpstr>
      <vt:lpstr>TODO</vt:lpstr>
      <vt:lpstr>Willkommen zur </vt:lpstr>
      <vt:lpstr>Rückblick &amp; Ausblick</vt:lpstr>
      <vt:lpstr>PowerPoint Presentation</vt:lpstr>
      <vt:lpstr>Technik des Ladens</vt:lpstr>
      <vt:lpstr>Reichweiten – Was heute geht</vt:lpstr>
      <vt:lpstr>Wie lange braucht das Laden?</vt:lpstr>
      <vt:lpstr>Kosten – Jetzt wird’s interessant…</vt:lpstr>
      <vt:lpstr>Kosten – Die Langstrecke</vt:lpstr>
      <vt:lpstr>Tipps und Zukunft</vt:lpstr>
      <vt:lpstr>Ladenetz – wie sieht’s aus?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Pause</vt:lpstr>
      <vt:lpstr>PowerPoint Presentation</vt:lpstr>
      <vt:lpstr>Kryptowährung = Bitcoin?</vt:lpstr>
      <vt:lpstr>Einschub – Öffentliche &amp; Private Schlüssel</vt:lpstr>
      <vt:lpstr>Einschub – Öffentliche &amp; Private Schlüssel</vt:lpstr>
      <vt:lpstr>Bitcoin-Geschäfte basieren auf Verschlüsselung</vt:lpstr>
      <vt:lpstr>Aber… der Vorbesitzer hat ja den Bitcoin auch noch  auf seinem PC?!</vt:lpstr>
      <vt:lpstr>Aus einem Block wird die Blockchain (Kette)</vt:lpstr>
      <vt:lpstr>Kann ich auch Schürfen?</vt:lpstr>
      <vt:lpstr>Vergangenheit und Zukunft</vt:lpstr>
      <vt:lpstr>Lohnt sich die Investition in Bitcoin?</vt:lpstr>
      <vt:lpstr>PowerPoint Presentation</vt:lpstr>
      <vt:lpstr>Problem</vt:lpstr>
      <vt:lpstr>Was man heute schon tut</vt:lpstr>
      <vt:lpstr>Warum?</vt:lpstr>
      <vt:lpstr>Solange…</vt:lpstr>
      <vt:lpstr>I have a Dream…</vt:lpstr>
      <vt:lpstr>PowerPoint Presentation</vt:lpstr>
      <vt:lpstr>Wer hat’s geschrieben?</vt:lpstr>
      <vt:lpstr>Der Film – Die Technik</vt:lpstr>
      <vt:lpstr>Klatsch und Tratsch</vt:lpstr>
      <vt:lpstr>Trotz alledem…</vt:lpstr>
      <vt:lpstr>PowerPoint Presentation</vt:lpstr>
      <vt:lpstr>Die geheimen Inspektoren des Guide Michelin</vt:lpstr>
      <vt:lpstr>Gewagtes Aroma: 9V-Batterie als Geschmackserlebnis</vt:lpstr>
      <vt:lpstr>Quellen</vt:lpstr>
      <vt:lpstr>Quellen</vt:lpstr>
      <vt:lpstr>Vorschau September</vt:lpstr>
      <vt:lpstr>Bitte gebt uns Feedback</vt:lpstr>
      <vt:lpstr>Wenn Du uns mehr sagen willst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Künstliche Intelligenz</dc:title>
  <dc:creator>Michael Denzlein</dc:creator>
  <cp:lastModifiedBy>Michael Denzlein</cp:lastModifiedBy>
  <cp:revision>129</cp:revision>
  <dcterms:created xsi:type="dcterms:W3CDTF">2024-05-20T08:56:39Z</dcterms:created>
  <dcterms:modified xsi:type="dcterms:W3CDTF">2025-08-29T14:06:15Z</dcterms:modified>
</cp:coreProperties>
</file>